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4"/>
  </p:sldMasterIdLst>
  <p:notesMasterIdLst>
    <p:notesMasterId r:id="rId48"/>
  </p:notesMasterIdLst>
  <p:handoutMasterIdLst>
    <p:handoutMasterId r:id="rId49"/>
  </p:handoutMasterIdLst>
  <p:sldIdLst>
    <p:sldId id="899" r:id="rId5"/>
    <p:sldId id="2147326979" r:id="rId6"/>
    <p:sldId id="2147326980" r:id="rId7"/>
    <p:sldId id="2147327015" r:id="rId8"/>
    <p:sldId id="2147326982" r:id="rId9"/>
    <p:sldId id="2147327016" r:id="rId10"/>
    <p:sldId id="2147326985" r:id="rId11"/>
    <p:sldId id="2147327017" r:id="rId12"/>
    <p:sldId id="2147326987" r:id="rId13"/>
    <p:sldId id="2147326994" r:id="rId14"/>
    <p:sldId id="2147326996" r:id="rId15"/>
    <p:sldId id="2147326997" r:id="rId16"/>
    <p:sldId id="2147327018" r:id="rId17"/>
    <p:sldId id="2147327019" r:id="rId18"/>
    <p:sldId id="2147327020" r:id="rId19"/>
    <p:sldId id="2147327000" r:id="rId20"/>
    <p:sldId id="2147327001" r:id="rId21"/>
    <p:sldId id="2147327002" r:id="rId22"/>
    <p:sldId id="2147327003" r:id="rId23"/>
    <p:sldId id="2147327004" r:id="rId24"/>
    <p:sldId id="2147327005" r:id="rId25"/>
    <p:sldId id="2147327006" r:id="rId26"/>
    <p:sldId id="2147326990" r:id="rId27"/>
    <p:sldId id="2147327021" r:id="rId28"/>
    <p:sldId id="3529" r:id="rId29"/>
    <p:sldId id="2147327009" r:id="rId30"/>
    <p:sldId id="2147327010" r:id="rId31"/>
    <p:sldId id="3063" r:id="rId32"/>
    <p:sldId id="3067" r:id="rId33"/>
    <p:sldId id="2147327023" r:id="rId34"/>
    <p:sldId id="2147327024" r:id="rId35"/>
    <p:sldId id="2147327022" r:id="rId36"/>
    <p:sldId id="3064" r:id="rId37"/>
    <p:sldId id="3074" r:id="rId38"/>
    <p:sldId id="3076" r:id="rId39"/>
    <p:sldId id="2147327025" r:id="rId40"/>
    <p:sldId id="2147326976" r:id="rId41"/>
    <p:sldId id="2147327014" r:id="rId42"/>
    <p:sldId id="3058" r:id="rId43"/>
    <p:sldId id="3030" r:id="rId44"/>
    <p:sldId id="997" r:id="rId45"/>
    <p:sldId id="1006" r:id="rId46"/>
    <p:sldId id="998" r:id="rId47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8"/>
    <a:srgbClr val="0066CC"/>
    <a:srgbClr val="5C53BD"/>
    <a:srgbClr val="66CCFF"/>
    <a:srgbClr val="FFC800"/>
    <a:srgbClr val="FF9800"/>
    <a:srgbClr val="00A13C"/>
    <a:srgbClr val="FFFFFF"/>
    <a:srgbClr val="111111"/>
    <a:srgbClr val="999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BEFF03-1690-C70E-650A-28B73F85133A}" v="11" dt="2026-02-24T12:13:04.487"/>
    <p1510:client id="{63D45FB1-83C0-4BA3-B933-4D1AAA071DEE}" v="232" dt="2026-02-24T12:30:55.789"/>
    <p1510:client id="{A6000FAA-103D-2BA7-3E5F-770D6384FE62}" v="13" dt="2026-02-24T17:19:53.690"/>
    <p1510:client id="{BC1261E5-196C-8E4D-D9A1-6714DCCFE550}" v="2" dt="2026-02-25T07:56:27.016"/>
    <p1510:client id="{DF8F0932-CA18-904E-9CFA-DF6BF960BD02}" v="1" dt="2026-02-24T17:20:12.083"/>
    <p1510:client id="{E4F53FF9-0A07-F0E5-BF98-1F05DE72D44A}" v="3" dt="2026-02-24T17:22:16.659"/>
    <p1510:client id="{F83AA936-1BF9-148E-684A-8443AE999D7F}" v="24" dt="2026-02-24T08:37:24.010"/>
    <p1510:client id="{F92E580E-6A54-7297-4840-662BF998ADB3}" v="6" dt="2026-02-25T07:17:33.361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/>
        <p:guide pos="68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25.02.2026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25.02.2026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87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20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37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AA9FB4-EF55-40F7-8F52-8F44CA619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739" y="2379954"/>
            <a:ext cx="6158524" cy="14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ść + obraz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/>
              <a:t>Kliknij ikonę, aby dodać obraz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1052963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3" name="Obraz 42">
            <a:extLst>
              <a:ext uri="{FF2B5EF4-FFF2-40B4-BE49-F238E27FC236}">
                <a16:creationId xmlns:a16="http://schemas.microsoft.com/office/drawing/2014/main" id="{9E66EE2D-DB58-4C1A-AEB9-BA59D3FEF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ść + obraz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/>
              <a:t>Kliknij ikonę, aby dodać obraz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pl-PL"/>
              <a:t>Miasto, dnia</a:t>
            </a:r>
            <a:endParaRPr lang="pl-PL" sz="1400"/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noProof="0"/>
              <a:t>Dane teleadresowe / kontakt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pl-PL"/>
              <a:t>Kontakt: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2" name="Obraz 41">
            <a:extLst>
              <a:ext uri="{FF2B5EF4-FFF2-40B4-BE49-F238E27FC236}">
                <a16:creationId xmlns:a16="http://schemas.microsoft.com/office/drawing/2014/main" id="{60A0A253-5A6C-4955-8DE2-B8C7E315F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niebieski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24F9B774-0688-4135-BBC3-C35C8A840AAC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551A9433-16A6-46FB-A4C4-0FA373D66A7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8E5A9ED3-854B-4D3F-806A-D3E4EC187C9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6CEDA84-43D1-4BCB-9166-AE6863FB120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F5E321-52D8-42A7-BE27-5EB34276E0D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43EFD467-C73E-4C91-969F-38CA870DFFE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A9AEC4EC-31AD-4034-8245-0DE6C0780FE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7E97DA50-F4AC-441C-AAF9-CED7441C4C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1E021419-F970-4BCD-91AB-AD3ACABCE52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0BC4DF2C-CB94-473E-8E1F-404CD5138F1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E45F390-E568-4B53-B992-4699FCD597D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AC519962-0A03-4093-86C0-C24ED6D5120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3BD0D7F1-2830-40AE-BE25-16D7AE2595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51F612F2-4EC4-4BFC-B6D9-5F7F949A09E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28301C04-3095-4381-A329-9A78E00C62F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D9BB096B-3761-4801-842D-9D8AB7149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61B7BF49-2361-46F5-90A6-C57A3CC4283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24E98397-05FE-48E7-BE75-EF57A882721C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2CC04D15-23D8-4290-BE19-77884EBEFB8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5845C577-2145-4F32-BE2B-E255CB8C8E4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D9B91EDD-88C4-4CD7-B30A-985E7975CE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44" name="Grupa 43">
              <a:extLst>
                <a:ext uri="{FF2B5EF4-FFF2-40B4-BE49-F238E27FC236}">
                  <a16:creationId xmlns:a16="http://schemas.microsoft.com/office/drawing/2014/main" id="{D415ABCE-F810-44AC-924D-9D270566D83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7" name="Prostokąt: zaokrąglone rogi 46">
                <a:extLst>
                  <a:ext uri="{FF2B5EF4-FFF2-40B4-BE49-F238E27FC236}">
                    <a16:creationId xmlns:a16="http://schemas.microsoft.com/office/drawing/2014/main" id="{FDC57CF9-7F0F-4038-81D6-0882A94E44E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8" name="Prostokąt: zaokrąglone rogi 47">
                <a:extLst>
                  <a:ext uri="{FF2B5EF4-FFF2-40B4-BE49-F238E27FC236}">
                    <a16:creationId xmlns:a16="http://schemas.microsoft.com/office/drawing/2014/main" id="{DA0FAF97-470C-4D90-9C58-8010102F7F3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CD5B58B5-35F0-4D34-AB18-3E79F22AE84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E8E7DF97-555B-4FE4-9C9E-DA1AEB6ABB26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</p:grpSpPr>
        <p:pic>
          <p:nvPicPr>
            <p:cNvPr id="83" name="Obraz 82">
              <a:extLst>
                <a:ext uri="{FF2B5EF4-FFF2-40B4-BE49-F238E27FC236}">
                  <a16:creationId xmlns:a16="http://schemas.microsoft.com/office/drawing/2014/main" id="{EDE93D82-C395-404E-92D7-876DBCFC53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</p:spPr>
        </p:pic>
        <p:grpSp>
          <p:nvGrpSpPr>
            <p:cNvPr id="84" name="Grupa 83">
              <a:extLst>
                <a:ext uri="{FF2B5EF4-FFF2-40B4-BE49-F238E27FC236}">
                  <a16:creationId xmlns:a16="http://schemas.microsoft.com/office/drawing/2014/main" id="{B3A06958-49B7-4A93-B950-13654615BFBE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solidFill>
              <a:schemeClr val="tx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5EB8BD3F-78BF-44A7-AEAB-E852695984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78BFC280-2E81-48C1-886E-8E0B5342B2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E3FFDF16-53AF-4B05-AD95-888EFA15EE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6D8F73E6-BC3F-4AA2-A85A-E137C7EA6E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BD96C301-C061-4C21-9F3A-4AF3347204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41B0EC5F-4570-4E88-8F6F-FD4B8476BA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344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sło (niebieski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CE110AD0-2FE9-449E-99EA-3E6D5A8AAE34}"/>
              </a:ext>
            </a:extLst>
          </p:cNvPr>
          <p:cNvGrpSpPr/>
          <p:nvPr userDrawn="1"/>
        </p:nvGrpSpPr>
        <p:grpSpPr>
          <a:xfrm>
            <a:off x="586503" y="810567"/>
            <a:ext cx="10557747" cy="4508564"/>
            <a:chOff x="586503" y="810567"/>
            <a:chExt cx="10557747" cy="4508564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C8B53D14-37B6-4AF8-8028-BB9C8C6ED4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7"/>
              <a:ext cx="9333785" cy="1609483"/>
            </a:xfrm>
            <a:prstGeom prst="rect">
              <a:avLst/>
            </a:prstGeom>
          </p:spPr>
        </p:pic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FEDC1542-3B9E-473A-9984-ED26391E6DC7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36" name="Grupa 35">
                <a:extLst>
                  <a:ext uri="{FF2B5EF4-FFF2-40B4-BE49-F238E27FC236}">
                    <a16:creationId xmlns:a16="http://schemas.microsoft.com/office/drawing/2014/main" id="{013D0191-E604-40BB-8242-1B0A24987D54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55" name="Prostokąt 54">
                  <a:extLst>
                    <a:ext uri="{FF2B5EF4-FFF2-40B4-BE49-F238E27FC236}">
                      <a16:creationId xmlns:a16="http://schemas.microsoft.com/office/drawing/2014/main" id="{1F882F9E-1893-46FF-83A1-5F774F029344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rgbClr val="000000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56" name="Prostokąt 55">
                  <a:extLst>
                    <a:ext uri="{FF2B5EF4-FFF2-40B4-BE49-F238E27FC236}">
                      <a16:creationId xmlns:a16="http://schemas.microsoft.com/office/drawing/2014/main" id="{1BA62CF7-4F7D-4F17-9E7D-2485FDD71B89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57" name="Grupa 56">
                  <a:extLst>
                    <a:ext uri="{FF2B5EF4-FFF2-40B4-BE49-F238E27FC236}">
                      <a16:creationId xmlns:a16="http://schemas.microsoft.com/office/drawing/2014/main" id="{4B77CEB4-A693-47E3-838F-7346A937A595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59" name="Grupa 58">
                    <a:extLst>
                      <a:ext uri="{FF2B5EF4-FFF2-40B4-BE49-F238E27FC236}">
                        <a16:creationId xmlns:a16="http://schemas.microsoft.com/office/drawing/2014/main" id="{5A7DB2A0-8F44-49FE-9E3A-C152FBBDE440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63" name="Obraz 62">
                      <a:extLst>
                        <a:ext uri="{FF2B5EF4-FFF2-40B4-BE49-F238E27FC236}">
                          <a16:creationId xmlns:a16="http://schemas.microsoft.com/office/drawing/2014/main" id="{CC1B4960-4622-4AF8-BCAE-9E5CC080C9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4" name="Prostokąt: zaokrąglone rogi 63">
                      <a:extLst>
                        <a:ext uri="{FF2B5EF4-FFF2-40B4-BE49-F238E27FC236}">
                          <a16:creationId xmlns:a16="http://schemas.microsoft.com/office/drawing/2014/main" id="{F6B5A7E5-1F59-4B96-8F9A-FFF80AA617A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0" name="Grupa 59">
                    <a:extLst>
                      <a:ext uri="{FF2B5EF4-FFF2-40B4-BE49-F238E27FC236}">
                        <a16:creationId xmlns:a16="http://schemas.microsoft.com/office/drawing/2014/main" id="{47276C97-F36B-4B66-8508-C93909757302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61" name="Obraz 60">
                      <a:extLst>
                        <a:ext uri="{FF2B5EF4-FFF2-40B4-BE49-F238E27FC236}">
                          <a16:creationId xmlns:a16="http://schemas.microsoft.com/office/drawing/2014/main" id="{E19A0058-8574-450C-9B0D-4B9D30C558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2" name="Prostokąt: zaokrąglone rogi 61">
                      <a:extLst>
                        <a:ext uri="{FF2B5EF4-FFF2-40B4-BE49-F238E27FC236}">
                          <a16:creationId xmlns:a16="http://schemas.microsoft.com/office/drawing/2014/main" id="{36BDFD7D-5348-4B1E-81EF-510F0860B93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8" name="Prostokąt 57">
                  <a:extLst>
                    <a:ext uri="{FF2B5EF4-FFF2-40B4-BE49-F238E27FC236}">
                      <a16:creationId xmlns:a16="http://schemas.microsoft.com/office/drawing/2014/main" id="{C372A9E3-3DE0-4386-95FC-0D36EC6C065C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38" name="Prostokąt 37">
                <a:extLst>
                  <a:ext uri="{FF2B5EF4-FFF2-40B4-BE49-F238E27FC236}">
                    <a16:creationId xmlns:a16="http://schemas.microsoft.com/office/drawing/2014/main" id="{04415050-01D9-4764-ADB8-AAC768CD16F5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rgbClr val="000000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4" name="Grupa 3">
                <a:extLst>
                  <a:ext uri="{FF2B5EF4-FFF2-40B4-BE49-F238E27FC236}">
                    <a16:creationId xmlns:a16="http://schemas.microsoft.com/office/drawing/2014/main" id="{D542C786-C749-4C9A-9444-14920767EECD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40" name="Prostokąt 39">
                  <a:extLst>
                    <a:ext uri="{FF2B5EF4-FFF2-40B4-BE49-F238E27FC236}">
                      <a16:creationId xmlns:a16="http://schemas.microsoft.com/office/drawing/2014/main" id="{A75B3002-9A11-416E-8EE6-62EF8CE4859A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41" name="Grupa 40">
                  <a:extLst>
                    <a:ext uri="{FF2B5EF4-FFF2-40B4-BE49-F238E27FC236}">
                      <a16:creationId xmlns:a16="http://schemas.microsoft.com/office/drawing/2014/main" id="{834672CB-16E2-4A46-B1DE-96060993A3EE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49" name="Grupa 48">
                    <a:extLst>
                      <a:ext uri="{FF2B5EF4-FFF2-40B4-BE49-F238E27FC236}">
                        <a16:creationId xmlns:a16="http://schemas.microsoft.com/office/drawing/2014/main" id="{1D16788D-9FC9-4E9D-B24C-24325618D054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53" name="Obraz 52">
                      <a:extLst>
                        <a:ext uri="{FF2B5EF4-FFF2-40B4-BE49-F238E27FC236}">
                          <a16:creationId xmlns:a16="http://schemas.microsoft.com/office/drawing/2014/main" id="{0754428D-2F2C-4D00-B9FD-BCCCAEE98AC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4" name="Prostokąt: zaokrąglone rogi 53">
                      <a:extLst>
                        <a:ext uri="{FF2B5EF4-FFF2-40B4-BE49-F238E27FC236}">
                          <a16:creationId xmlns:a16="http://schemas.microsoft.com/office/drawing/2014/main" id="{A5109D17-4B8F-4D66-B231-7C350339D1E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0" name="Grupa 49">
                    <a:extLst>
                      <a:ext uri="{FF2B5EF4-FFF2-40B4-BE49-F238E27FC236}">
                        <a16:creationId xmlns:a16="http://schemas.microsoft.com/office/drawing/2014/main" id="{F9DBBE2B-AB5B-44A0-ADB8-36AB82C33E87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51" name="Obraz 50">
                      <a:extLst>
                        <a:ext uri="{FF2B5EF4-FFF2-40B4-BE49-F238E27FC236}">
                          <a16:creationId xmlns:a16="http://schemas.microsoft.com/office/drawing/2014/main" id="{66FE39A3-C948-4E73-A0AA-78FBF7FEA8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2" name="Prostokąt: zaokrąglone rogi 51">
                      <a:extLst>
                        <a:ext uri="{FF2B5EF4-FFF2-40B4-BE49-F238E27FC236}">
                          <a16:creationId xmlns:a16="http://schemas.microsoft.com/office/drawing/2014/main" id="{A44B5933-B2DB-4667-A3CA-8C032430ADD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2" name="Prostokąt 41">
                  <a:extLst>
                    <a:ext uri="{FF2B5EF4-FFF2-40B4-BE49-F238E27FC236}">
                      <a16:creationId xmlns:a16="http://schemas.microsoft.com/office/drawing/2014/main" id="{A6FCC2EE-B3BF-4936-84D3-C15F72E1F92A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3" name="Prostokąt: zaokrąglone rogi 42">
                  <a:extLst>
                    <a:ext uri="{FF2B5EF4-FFF2-40B4-BE49-F238E27FC236}">
                      <a16:creationId xmlns:a16="http://schemas.microsoft.com/office/drawing/2014/main" id="{4FF141B3-4CC4-42BF-9BA6-B4DEEC24E7F0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Prostokąt 44">
                  <a:extLst>
                    <a:ext uri="{FF2B5EF4-FFF2-40B4-BE49-F238E27FC236}">
                      <a16:creationId xmlns:a16="http://schemas.microsoft.com/office/drawing/2014/main" id="{509D45DE-0965-4CF5-B1CF-30E9A9235FCF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6" name="Dowolny kształt: kształt 45">
                  <a:extLst>
                    <a:ext uri="{FF2B5EF4-FFF2-40B4-BE49-F238E27FC236}">
                      <a16:creationId xmlns:a16="http://schemas.microsoft.com/office/drawing/2014/main" id="{46942D03-5193-4FD9-BDAB-64252ACC5E91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24F9B774-0688-4135-BBC3-C35C8A840AAC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551A9433-16A6-46FB-A4C4-0FA373D66A7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8E5A9ED3-854B-4D3F-806A-D3E4EC187C9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6CEDA84-43D1-4BCB-9166-AE6863FB120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F5E321-52D8-42A7-BE27-5EB34276E0D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43EFD467-C73E-4C91-969F-38CA870DFFE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A9AEC4EC-31AD-4034-8245-0DE6C0780FE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7E97DA50-F4AC-441C-AAF9-CED7441C4C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1E021419-F970-4BCD-91AB-AD3ACABCE52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0BC4DF2C-CB94-473E-8E1F-404CD5138F1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E45F390-E568-4B53-B992-4699FCD597D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AC519962-0A03-4093-86C0-C24ED6D5120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3BD0D7F1-2830-40AE-BE25-16D7AE2595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51F612F2-4EC4-4BFC-B6D9-5F7F949A09E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28301C04-3095-4381-A329-9A78E00C62F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D9BB096B-3761-4801-842D-9D8AB7149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61B7BF49-2361-46F5-90A6-C57A3CC4283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24E98397-05FE-48E7-BE75-EF57A882721C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2CC04D15-23D8-4290-BE19-77884EBEFB8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5845C577-2145-4F32-BE2B-E255CB8C8E4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D9B91EDD-88C4-4CD7-B30A-985E7975CE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44" name="Grupa 43">
              <a:extLst>
                <a:ext uri="{FF2B5EF4-FFF2-40B4-BE49-F238E27FC236}">
                  <a16:creationId xmlns:a16="http://schemas.microsoft.com/office/drawing/2014/main" id="{D415ABCE-F810-44AC-924D-9D270566D83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7" name="Prostokąt: zaokrąglone rogi 46">
                <a:extLst>
                  <a:ext uri="{FF2B5EF4-FFF2-40B4-BE49-F238E27FC236}">
                    <a16:creationId xmlns:a16="http://schemas.microsoft.com/office/drawing/2014/main" id="{FDC57CF9-7F0F-4038-81D6-0882A94E44E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8" name="Prostokąt: zaokrąglone rogi 47">
                <a:extLst>
                  <a:ext uri="{FF2B5EF4-FFF2-40B4-BE49-F238E27FC236}">
                    <a16:creationId xmlns:a16="http://schemas.microsoft.com/office/drawing/2014/main" id="{DA0FAF97-470C-4D90-9C58-8010102F7F3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CD5B58B5-35F0-4D34-AB18-3E79F22AE84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81" name="Obraz 80">
            <a:extLst>
              <a:ext uri="{FF2B5EF4-FFF2-40B4-BE49-F238E27FC236}">
                <a16:creationId xmlns:a16="http://schemas.microsoft.com/office/drawing/2014/main" id="{3CC4D660-BC1B-4D25-8FAF-21D2AAFBD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4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turkusow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7FB2D48A-EC35-4189-A91C-B86D42EDB0E1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</p:grpSpPr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1FC32835-F12B-4D6D-90A9-6443002BAC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</p:spPr>
        </p:pic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4A96425A-CC0E-4379-AF0E-BB17D921EE40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solidFill>
              <a:schemeClr val="tx1"/>
            </a:solidFill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5D67962E-8D94-4439-9FC9-3179E34B5C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B0312B5-61AF-4DA6-856E-4F7BE4925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648D91CA-E550-48E1-A89B-17E02948A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087E8FA4-384A-4B6E-8CF0-FB1A916472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105C953C-55FC-417D-857D-317B63BEA8C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71735DEA-0EDA-4C89-BBC2-AF635B6DA6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904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sło (turkusow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19" name="Grupa 118">
            <a:extLst>
              <a:ext uri="{FF2B5EF4-FFF2-40B4-BE49-F238E27FC236}">
                <a16:creationId xmlns:a16="http://schemas.microsoft.com/office/drawing/2014/main" id="{D35CAC07-5354-48E7-BD01-DD24C5A71F0C}"/>
              </a:ext>
            </a:extLst>
          </p:cNvPr>
          <p:cNvGrpSpPr/>
          <p:nvPr userDrawn="1"/>
        </p:nvGrpSpPr>
        <p:grpSpPr>
          <a:xfrm>
            <a:off x="586503" y="810567"/>
            <a:ext cx="10557747" cy="4508564"/>
            <a:chOff x="586503" y="810567"/>
            <a:chExt cx="10557747" cy="4508564"/>
          </a:xfrm>
        </p:grpSpPr>
        <p:pic>
          <p:nvPicPr>
            <p:cNvPr id="120" name="Obraz 119">
              <a:extLst>
                <a:ext uri="{FF2B5EF4-FFF2-40B4-BE49-F238E27FC236}">
                  <a16:creationId xmlns:a16="http://schemas.microsoft.com/office/drawing/2014/main" id="{37D290A6-D7C5-4A2B-9162-9AA1E0FD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7"/>
              <a:ext cx="9333785" cy="1609483"/>
            </a:xfrm>
            <a:prstGeom prst="rect">
              <a:avLst/>
            </a:prstGeom>
          </p:spPr>
        </p:pic>
        <p:grpSp>
          <p:nvGrpSpPr>
            <p:cNvPr id="121" name="Grupa 120">
              <a:extLst>
                <a:ext uri="{FF2B5EF4-FFF2-40B4-BE49-F238E27FC236}">
                  <a16:creationId xmlns:a16="http://schemas.microsoft.com/office/drawing/2014/main" id="{2434A7DF-D8D5-4ECA-A42F-6AE77F678B1A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122" name="Grupa 121">
                <a:extLst>
                  <a:ext uri="{FF2B5EF4-FFF2-40B4-BE49-F238E27FC236}">
                    <a16:creationId xmlns:a16="http://schemas.microsoft.com/office/drawing/2014/main" id="{6A303A6E-8A0B-4BE4-B235-9E3DD025355A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137" name="Prostokąt 136">
                  <a:extLst>
                    <a:ext uri="{FF2B5EF4-FFF2-40B4-BE49-F238E27FC236}">
                      <a16:creationId xmlns:a16="http://schemas.microsoft.com/office/drawing/2014/main" id="{82CD5F71-3F38-4664-A9AB-9D12BDDCBB16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138" name="Prostokąt 137">
                  <a:extLst>
                    <a:ext uri="{FF2B5EF4-FFF2-40B4-BE49-F238E27FC236}">
                      <a16:creationId xmlns:a16="http://schemas.microsoft.com/office/drawing/2014/main" id="{484AD223-4216-4338-BB07-03CE99AA6711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139" name="Grupa 138">
                  <a:extLst>
                    <a:ext uri="{FF2B5EF4-FFF2-40B4-BE49-F238E27FC236}">
                      <a16:creationId xmlns:a16="http://schemas.microsoft.com/office/drawing/2014/main" id="{851F2FBE-37C1-47BE-BA62-1097E153BBF6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141" name="Grupa 140">
                    <a:extLst>
                      <a:ext uri="{FF2B5EF4-FFF2-40B4-BE49-F238E27FC236}">
                        <a16:creationId xmlns:a16="http://schemas.microsoft.com/office/drawing/2014/main" id="{B838470D-D80E-42AE-83FE-898D5B1273C8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145" name="Obraz 144">
                      <a:extLst>
                        <a:ext uri="{FF2B5EF4-FFF2-40B4-BE49-F238E27FC236}">
                          <a16:creationId xmlns:a16="http://schemas.microsoft.com/office/drawing/2014/main" id="{52BA3933-638E-4128-AF23-2F32908F89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6" name="Prostokąt: zaokrąglone rogi 145">
                      <a:extLst>
                        <a:ext uri="{FF2B5EF4-FFF2-40B4-BE49-F238E27FC236}">
                          <a16:creationId xmlns:a16="http://schemas.microsoft.com/office/drawing/2014/main" id="{F93F14BE-4243-49F9-AE58-FA9784BBF9A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2" name="Grupa 141">
                    <a:extLst>
                      <a:ext uri="{FF2B5EF4-FFF2-40B4-BE49-F238E27FC236}">
                        <a16:creationId xmlns:a16="http://schemas.microsoft.com/office/drawing/2014/main" id="{884459BB-0337-4DE5-AE1C-93393E25311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143" name="Obraz 142">
                      <a:extLst>
                        <a:ext uri="{FF2B5EF4-FFF2-40B4-BE49-F238E27FC236}">
                          <a16:creationId xmlns:a16="http://schemas.microsoft.com/office/drawing/2014/main" id="{9D4C1187-62CE-4C37-B4E2-640A0791E7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4" name="Prostokąt: zaokrąglone rogi 143">
                      <a:extLst>
                        <a:ext uri="{FF2B5EF4-FFF2-40B4-BE49-F238E27FC236}">
                          <a16:creationId xmlns:a16="http://schemas.microsoft.com/office/drawing/2014/main" id="{742E8B7C-9A04-465E-9BA6-C2F5233A2F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0" name="Prostokąt 139">
                  <a:extLst>
                    <a:ext uri="{FF2B5EF4-FFF2-40B4-BE49-F238E27FC236}">
                      <a16:creationId xmlns:a16="http://schemas.microsoft.com/office/drawing/2014/main" id="{4189F028-4F43-4277-84D4-AD3BA1F0D8E5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123" name="Prostokąt 122">
                <a:extLst>
                  <a:ext uri="{FF2B5EF4-FFF2-40B4-BE49-F238E27FC236}">
                    <a16:creationId xmlns:a16="http://schemas.microsoft.com/office/drawing/2014/main" id="{AD7FC048-B48E-474C-9455-2C21D6E55E33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124" name="Grupa 123">
                <a:extLst>
                  <a:ext uri="{FF2B5EF4-FFF2-40B4-BE49-F238E27FC236}">
                    <a16:creationId xmlns:a16="http://schemas.microsoft.com/office/drawing/2014/main" id="{3F5C5F60-9D24-4B1E-A73C-98CF9C1E6AEB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125" name="Prostokąt 124">
                  <a:extLst>
                    <a:ext uri="{FF2B5EF4-FFF2-40B4-BE49-F238E27FC236}">
                      <a16:creationId xmlns:a16="http://schemas.microsoft.com/office/drawing/2014/main" id="{7047DCB0-A729-426D-9BC8-8AE933E3CFA8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126" name="Grupa 125">
                  <a:extLst>
                    <a:ext uri="{FF2B5EF4-FFF2-40B4-BE49-F238E27FC236}">
                      <a16:creationId xmlns:a16="http://schemas.microsoft.com/office/drawing/2014/main" id="{AE55A7CB-7504-4829-8014-E3C798660C7F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131" name="Grupa 130">
                    <a:extLst>
                      <a:ext uri="{FF2B5EF4-FFF2-40B4-BE49-F238E27FC236}">
                        <a16:creationId xmlns:a16="http://schemas.microsoft.com/office/drawing/2014/main" id="{13224398-D9F7-4BD4-AEB3-A5B8F8308D5A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135" name="Obraz 134">
                      <a:extLst>
                        <a:ext uri="{FF2B5EF4-FFF2-40B4-BE49-F238E27FC236}">
                          <a16:creationId xmlns:a16="http://schemas.microsoft.com/office/drawing/2014/main" id="{FF844AB3-48EA-4F31-BE55-C0BBC437E4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6" name="Prostokąt: zaokrąglone rogi 135">
                      <a:extLst>
                        <a:ext uri="{FF2B5EF4-FFF2-40B4-BE49-F238E27FC236}">
                          <a16:creationId xmlns:a16="http://schemas.microsoft.com/office/drawing/2014/main" id="{C611491B-8F58-4239-998D-6D75BBA93FD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2" name="Grupa 131">
                    <a:extLst>
                      <a:ext uri="{FF2B5EF4-FFF2-40B4-BE49-F238E27FC236}">
                        <a16:creationId xmlns:a16="http://schemas.microsoft.com/office/drawing/2014/main" id="{54A407AE-FB15-44EA-9C81-4E4D7BE851F8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133" name="Obraz 132">
                      <a:extLst>
                        <a:ext uri="{FF2B5EF4-FFF2-40B4-BE49-F238E27FC236}">
                          <a16:creationId xmlns:a16="http://schemas.microsoft.com/office/drawing/2014/main" id="{F6936985-F2CF-4015-B302-718BCBD93A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4" name="Prostokąt: zaokrąglone rogi 133">
                      <a:extLst>
                        <a:ext uri="{FF2B5EF4-FFF2-40B4-BE49-F238E27FC236}">
                          <a16:creationId xmlns:a16="http://schemas.microsoft.com/office/drawing/2014/main" id="{9617FC6D-F7FB-4A39-A779-FDEEC4C2C48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7" name="Prostokąt 126">
                  <a:extLst>
                    <a:ext uri="{FF2B5EF4-FFF2-40B4-BE49-F238E27FC236}">
                      <a16:creationId xmlns:a16="http://schemas.microsoft.com/office/drawing/2014/main" id="{03E7639E-8959-4772-B7F9-AEF649263F70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28" name="Prostokąt: zaokrąglone rogi 127">
                  <a:extLst>
                    <a:ext uri="{FF2B5EF4-FFF2-40B4-BE49-F238E27FC236}">
                      <a16:creationId xmlns:a16="http://schemas.microsoft.com/office/drawing/2014/main" id="{D9EE8F16-1206-41E8-AEB3-6F28EA285AE7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Prostokąt 128">
                  <a:extLst>
                    <a:ext uri="{FF2B5EF4-FFF2-40B4-BE49-F238E27FC236}">
                      <a16:creationId xmlns:a16="http://schemas.microsoft.com/office/drawing/2014/main" id="{C7ED167A-D22C-4064-8166-0525FB90C2B4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30" name="Dowolny kształt: kształt 129">
                  <a:extLst>
                    <a:ext uri="{FF2B5EF4-FFF2-40B4-BE49-F238E27FC236}">
                      <a16:creationId xmlns:a16="http://schemas.microsoft.com/office/drawing/2014/main" id="{B254EF6B-C66E-491E-A767-CC65091CD9C5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D1C0A005-A5F8-4C5A-BB6A-F270A9C9DC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7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zielon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CA0620BB-8979-49A6-A673-219B148DE78F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6D9A49D9-D0C1-4CD8-8220-1CCF96CF4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</p:spPr>
        </p:pic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97E16FAF-52F4-4A6D-98EF-F67E19EB3E92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solidFill>
              <a:schemeClr val="tx1"/>
            </a:solidFill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DC8D42FD-26A5-4D04-86D4-2008CEC8FF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57A786BA-87F9-4CBF-B89A-2EF037C923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775D2DAB-2737-4E09-9AD3-448B80F1D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BDBA0BF-2CB0-4F25-AA37-8FBC4124B2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B35C240E-C39A-420E-93E6-8F11DA79D95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Freeform 10">
                <a:extLst>
                  <a:ext uri="{FF2B5EF4-FFF2-40B4-BE49-F238E27FC236}">
                    <a16:creationId xmlns:a16="http://schemas.microsoft.com/office/drawing/2014/main" id="{C4105A89-AC3A-448E-A09A-538B58D5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18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sło (zielon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9AC71D02-2D17-45A1-83B7-7F7D66C41710}"/>
              </a:ext>
            </a:extLst>
          </p:cNvPr>
          <p:cNvGrpSpPr/>
          <p:nvPr userDrawn="1"/>
        </p:nvGrpSpPr>
        <p:grpSpPr>
          <a:xfrm>
            <a:off x="586503" y="810567"/>
            <a:ext cx="10557747" cy="4508564"/>
            <a:chOff x="586503" y="810567"/>
            <a:chExt cx="10557747" cy="4508564"/>
          </a:xfrm>
        </p:grpSpPr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7D8B7529-028A-4BDD-82E4-68796A5EC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7"/>
              <a:ext cx="9333785" cy="1609483"/>
            </a:xfrm>
            <a:prstGeom prst="rect">
              <a:avLst/>
            </a:prstGeom>
          </p:spPr>
        </p:pic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C5804533-941C-42A0-BCAB-4ACB3D88F6BE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37" name="Grupa 36">
                <a:extLst>
                  <a:ext uri="{FF2B5EF4-FFF2-40B4-BE49-F238E27FC236}">
                    <a16:creationId xmlns:a16="http://schemas.microsoft.com/office/drawing/2014/main" id="{D85B1DA3-29CB-4D83-80AB-883393DC401B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5382344E-CB77-437E-94D7-1A0E1F028C2E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rgbClr val="000000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2" name="Prostokąt 81">
                  <a:extLst>
                    <a:ext uri="{FF2B5EF4-FFF2-40B4-BE49-F238E27FC236}">
                      <a16:creationId xmlns:a16="http://schemas.microsoft.com/office/drawing/2014/main" id="{6579ED47-F992-4A74-8495-FBA63E26F856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3" name="Grupa 82">
                  <a:extLst>
                    <a:ext uri="{FF2B5EF4-FFF2-40B4-BE49-F238E27FC236}">
                      <a16:creationId xmlns:a16="http://schemas.microsoft.com/office/drawing/2014/main" id="{E22B514B-5A94-46AE-BBEF-850F45E4BD23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93BE362B-32CE-4354-BF8A-3F47C57FCF6D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9" name="Obraz 88">
                      <a:extLst>
                        <a:ext uri="{FF2B5EF4-FFF2-40B4-BE49-F238E27FC236}">
                          <a16:creationId xmlns:a16="http://schemas.microsoft.com/office/drawing/2014/main" id="{132DA61E-AB00-4AAD-A6BC-CFA6B52357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Prostokąt: zaokrąglone rogi 89">
                      <a:extLst>
                        <a:ext uri="{FF2B5EF4-FFF2-40B4-BE49-F238E27FC236}">
                          <a16:creationId xmlns:a16="http://schemas.microsoft.com/office/drawing/2014/main" id="{B8A8FCE3-52DB-47B6-90CB-2E9EF3F1E78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upa 85">
                    <a:extLst>
                      <a:ext uri="{FF2B5EF4-FFF2-40B4-BE49-F238E27FC236}">
                        <a16:creationId xmlns:a16="http://schemas.microsoft.com/office/drawing/2014/main" id="{2920CDC8-B775-4657-91D5-22E16A7FB88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7" name="Obraz 86">
                      <a:extLst>
                        <a:ext uri="{FF2B5EF4-FFF2-40B4-BE49-F238E27FC236}">
                          <a16:creationId xmlns:a16="http://schemas.microsoft.com/office/drawing/2014/main" id="{0A8077AE-BA48-4B00-A3BD-9BC9B31A00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Prostokąt: zaokrąglone rogi 87">
                      <a:extLst>
                        <a:ext uri="{FF2B5EF4-FFF2-40B4-BE49-F238E27FC236}">
                          <a16:creationId xmlns:a16="http://schemas.microsoft.com/office/drawing/2014/main" id="{128C1680-B5F7-4897-BDFF-998D01AC97E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4D730D79-67C1-4FC6-8909-CD95B5F588F2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38" name="Prostokąt 37">
                <a:extLst>
                  <a:ext uri="{FF2B5EF4-FFF2-40B4-BE49-F238E27FC236}">
                    <a16:creationId xmlns:a16="http://schemas.microsoft.com/office/drawing/2014/main" id="{F64AFE65-339C-465B-8A07-EAE7F982E045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rgbClr val="000000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8" name="Grupa 67">
                <a:extLst>
                  <a:ext uri="{FF2B5EF4-FFF2-40B4-BE49-F238E27FC236}">
                    <a16:creationId xmlns:a16="http://schemas.microsoft.com/office/drawing/2014/main" id="{CC1B648D-921D-47F4-A87F-DA96DFD44910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9" name="Prostokąt 68">
                  <a:extLst>
                    <a:ext uri="{FF2B5EF4-FFF2-40B4-BE49-F238E27FC236}">
                      <a16:creationId xmlns:a16="http://schemas.microsoft.com/office/drawing/2014/main" id="{4289AB25-513D-4E54-9122-38EA389B3ED3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70" name="Grupa 69">
                  <a:extLst>
                    <a:ext uri="{FF2B5EF4-FFF2-40B4-BE49-F238E27FC236}">
                      <a16:creationId xmlns:a16="http://schemas.microsoft.com/office/drawing/2014/main" id="{E924CF5F-B5A9-4115-99A4-18B23C6F6611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F361F3AC-7779-4A71-8C52-BDAF078F6F69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9" name="Obraz 78">
                      <a:extLst>
                        <a:ext uri="{FF2B5EF4-FFF2-40B4-BE49-F238E27FC236}">
                          <a16:creationId xmlns:a16="http://schemas.microsoft.com/office/drawing/2014/main" id="{8608ACEC-F1C9-40F3-B95D-B7BCE471D4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Prostokąt: zaokrąglone rogi 79">
                      <a:extLst>
                        <a:ext uri="{FF2B5EF4-FFF2-40B4-BE49-F238E27FC236}">
                          <a16:creationId xmlns:a16="http://schemas.microsoft.com/office/drawing/2014/main" id="{105E81C1-C405-4AE4-A256-2DE4D72921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6" name="Grupa 75">
                    <a:extLst>
                      <a:ext uri="{FF2B5EF4-FFF2-40B4-BE49-F238E27FC236}">
                        <a16:creationId xmlns:a16="http://schemas.microsoft.com/office/drawing/2014/main" id="{5516E4F2-7DCE-414C-B7E0-85E645AD094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7" name="Obraz 76">
                      <a:extLst>
                        <a:ext uri="{FF2B5EF4-FFF2-40B4-BE49-F238E27FC236}">
                          <a16:creationId xmlns:a16="http://schemas.microsoft.com/office/drawing/2014/main" id="{C1B22415-4D68-4B90-8E33-81E0CBE59B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8" name="Prostokąt: zaokrąglone rogi 77">
                      <a:extLst>
                        <a:ext uri="{FF2B5EF4-FFF2-40B4-BE49-F238E27FC236}">
                          <a16:creationId xmlns:a16="http://schemas.microsoft.com/office/drawing/2014/main" id="{5E5964F7-B3DB-47B1-BA87-D0E35B21A95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Prostokąt 70">
                  <a:extLst>
                    <a:ext uri="{FF2B5EF4-FFF2-40B4-BE49-F238E27FC236}">
                      <a16:creationId xmlns:a16="http://schemas.microsoft.com/office/drawing/2014/main" id="{A434CCD3-7622-4F66-A0C5-2DC417B421AA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2" name="Prostokąt: zaokrąglone rogi 71">
                  <a:extLst>
                    <a:ext uri="{FF2B5EF4-FFF2-40B4-BE49-F238E27FC236}">
                      <a16:creationId xmlns:a16="http://schemas.microsoft.com/office/drawing/2014/main" id="{F8FD82D3-6744-4AF5-B76A-EACD5B652898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>
                  <a:extLst>
                    <a:ext uri="{FF2B5EF4-FFF2-40B4-BE49-F238E27FC236}">
                      <a16:creationId xmlns:a16="http://schemas.microsoft.com/office/drawing/2014/main" id="{8228AD39-E9AE-4C99-9070-C60514068DBA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4" name="Dowolny kształt: kształt 73">
                  <a:extLst>
                    <a:ext uri="{FF2B5EF4-FFF2-40B4-BE49-F238E27FC236}">
                      <a16:creationId xmlns:a16="http://schemas.microsoft.com/office/drawing/2014/main" id="{A832DD26-E1C0-43C5-A8A4-E6B8705B0181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4AF0D89D-BE60-4DB1-B0CB-C44C392E1F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fioletow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5AFFD636-428E-4BC3-8436-B3805196C2CB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</p:grpSpPr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B270B10F-4C05-4857-A293-DE962C7A0F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</p:spPr>
        </p:pic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1DDC9828-2128-4B6E-9FBE-54B07C7EA6DB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solidFill>
              <a:schemeClr val="tx1"/>
            </a:solidFill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1F0AD254-7763-47FF-9589-001CD20F2F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11E68D8C-11CA-4869-9D60-9FBB9084CE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E6FF5756-0B62-4D5F-9C06-9C4CBBB518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4F80D8C3-4498-4A4E-AB8A-41A742F25E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4D1B4313-C658-4950-8100-F187EE70BC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467FCFAE-325F-42B1-82BC-D085AE2091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537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pl-PL"/>
              <a:t>Miasto, dnia</a:t>
            </a:r>
            <a:endParaRPr lang="pl-PL" sz="1400"/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Kliknij, aby wstawić Imię i Nazwisko prelegenta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AEF8656F-F463-46DF-9E5F-DFFDBF0A8B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sło (fioletow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88" name="Grupa 87">
            <a:extLst>
              <a:ext uri="{FF2B5EF4-FFF2-40B4-BE49-F238E27FC236}">
                <a16:creationId xmlns:a16="http://schemas.microsoft.com/office/drawing/2014/main" id="{13E3FA02-4768-4421-9CF2-83F3978F9B41}"/>
              </a:ext>
            </a:extLst>
          </p:cNvPr>
          <p:cNvGrpSpPr/>
          <p:nvPr userDrawn="1"/>
        </p:nvGrpSpPr>
        <p:grpSpPr>
          <a:xfrm>
            <a:off x="586503" y="810567"/>
            <a:ext cx="10557747" cy="4508564"/>
            <a:chOff x="586503" y="810567"/>
            <a:chExt cx="10557747" cy="4508564"/>
          </a:xfrm>
        </p:grpSpPr>
        <p:pic>
          <p:nvPicPr>
            <p:cNvPr id="89" name="Obraz 88">
              <a:extLst>
                <a:ext uri="{FF2B5EF4-FFF2-40B4-BE49-F238E27FC236}">
                  <a16:creationId xmlns:a16="http://schemas.microsoft.com/office/drawing/2014/main" id="{70F0F99E-794F-4E20-A9B0-DB064BAFCC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7"/>
              <a:ext cx="9333785" cy="1609483"/>
            </a:xfrm>
            <a:prstGeom prst="rect">
              <a:avLst/>
            </a:prstGeom>
          </p:spPr>
        </p:pic>
        <p:grpSp>
          <p:nvGrpSpPr>
            <p:cNvPr id="90" name="Grupa 89">
              <a:extLst>
                <a:ext uri="{FF2B5EF4-FFF2-40B4-BE49-F238E27FC236}">
                  <a16:creationId xmlns:a16="http://schemas.microsoft.com/office/drawing/2014/main" id="{60871388-91A6-4578-AE60-D95505C058EB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91" name="Grupa 90">
                <a:extLst>
                  <a:ext uri="{FF2B5EF4-FFF2-40B4-BE49-F238E27FC236}">
                    <a16:creationId xmlns:a16="http://schemas.microsoft.com/office/drawing/2014/main" id="{B670FE35-D97A-458C-9A62-7F28214AD162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106" name="Prostokąt 105">
                  <a:extLst>
                    <a:ext uri="{FF2B5EF4-FFF2-40B4-BE49-F238E27FC236}">
                      <a16:creationId xmlns:a16="http://schemas.microsoft.com/office/drawing/2014/main" id="{1E3A323D-97D8-4CFD-93BA-16F410F54727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107" name="Prostokąt 106">
                  <a:extLst>
                    <a:ext uri="{FF2B5EF4-FFF2-40B4-BE49-F238E27FC236}">
                      <a16:creationId xmlns:a16="http://schemas.microsoft.com/office/drawing/2014/main" id="{3253FBC7-5017-4951-932C-79FDD72ED221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108" name="Grupa 107">
                  <a:extLst>
                    <a:ext uri="{FF2B5EF4-FFF2-40B4-BE49-F238E27FC236}">
                      <a16:creationId xmlns:a16="http://schemas.microsoft.com/office/drawing/2014/main" id="{FFD12700-D095-4A77-B305-C442F6A8D098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110" name="Grupa 109">
                    <a:extLst>
                      <a:ext uri="{FF2B5EF4-FFF2-40B4-BE49-F238E27FC236}">
                        <a16:creationId xmlns:a16="http://schemas.microsoft.com/office/drawing/2014/main" id="{41395CCC-D046-49FC-BBE1-E39B655A44D8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114" name="Obraz 113">
                      <a:extLst>
                        <a:ext uri="{FF2B5EF4-FFF2-40B4-BE49-F238E27FC236}">
                          <a16:creationId xmlns:a16="http://schemas.microsoft.com/office/drawing/2014/main" id="{F2E9C15E-6710-4A53-94EA-C1D4B40139C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5" name="Prostokąt: zaokrąglone rogi 114">
                      <a:extLst>
                        <a:ext uri="{FF2B5EF4-FFF2-40B4-BE49-F238E27FC236}">
                          <a16:creationId xmlns:a16="http://schemas.microsoft.com/office/drawing/2014/main" id="{7EFCAB07-2F95-4B96-ACB6-1645A934814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1" name="Grupa 110">
                    <a:extLst>
                      <a:ext uri="{FF2B5EF4-FFF2-40B4-BE49-F238E27FC236}">
                        <a16:creationId xmlns:a16="http://schemas.microsoft.com/office/drawing/2014/main" id="{C20D9A75-016E-4D4D-8F22-D5D54439779C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112" name="Obraz 111">
                      <a:extLst>
                        <a:ext uri="{FF2B5EF4-FFF2-40B4-BE49-F238E27FC236}">
                          <a16:creationId xmlns:a16="http://schemas.microsoft.com/office/drawing/2014/main" id="{8F26DAEF-9383-4C39-81DF-D46C0BB9E6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3" name="Prostokąt: zaokrąglone rogi 112">
                      <a:extLst>
                        <a:ext uri="{FF2B5EF4-FFF2-40B4-BE49-F238E27FC236}">
                          <a16:creationId xmlns:a16="http://schemas.microsoft.com/office/drawing/2014/main" id="{BA13A791-9B8A-452D-B4DF-A4EC4AE015F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09" name="Prostokąt 108">
                  <a:extLst>
                    <a:ext uri="{FF2B5EF4-FFF2-40B4-BE49-F238E27FC236}">
                      <a16:creationId xmlns:a16="http://schemas.microsoft.com/office/drawing/2014/main" id="{11F19E7D-6109-46CA-AF82-2619DCB7EFC8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92" name="Prostokąt 91">
                <a:extLst>
                  <a:ext uri="{FF2B5EF4-FFF2-40B4-BE49-F238E27FC236}">
                    <a16:creationId xmlns:a16="http://schemas.microsoft.com/office/drawing/2014/main" id="{EBF24516-6E82-439E-8A48-F20E86C87E5E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93" name="Grupa 92">
                <a:extLst>
                  <a:ext uri="{FF2B5EF4-FFF2-40B4-BE49-F238E27FC236}">
                    <a16:creationId xmlns:a16="http://schemas.microsoft.com/office/drawing/2014/main" id="{3D2A1229-6822-401F-BE0C-8A9C99C9C8D3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94" name="Prostokąt 93">
                  <a:extLst>
                    <a:ext uri="{FF2B5EF4-FFF2-40B4-BE49-F238E27FC236}">
                      <a16:creationId xmlns:a16="http://schemas.microsoft.com/office/drawing/2014/main" id="{48D5BB85-4EA0-459C-A6DF-5BA25AB65FFB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95" name="Grupa 94">
                  <a:extLst>
                    <a:ext uri="{FF2B5EF4-FFF2-40B4-BE49-F238E27FC236}">
                      <a16:creationId xmlns:a16="http://schemas.microsoft.com/office/drawing/2014/main" id="{9A2A54E6-C127-4E94-9886-78040518D596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100" name="Grupa 99">
                    <a:extLst>
                      <a:ext uri="{FF2B5EF4-FFF2-40B4-BE49-F238E27FC236}">
                        <a16:creationId xmlns:a16="http://schemas.microsoft.com/office/drawing/2014/main" id="{3827F400-A00B-4025-8157-BBECB79F604A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104" name="Obraz 103">
                      <a:extLst>
                        <a:ext uri="{FF2B5EF4-FFF2-40B4-BE49-F238E27FC236}">
                          <a16:creationId xmlns:a16="http://schemas.microsoft.com/office/drawing/2014/main" id="{23E5EBD6-ABD6-4EAF-980B-8BAE0DAE27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5" name="Prostokąt: zaokrąglone rogi 104">
                      <a:extLst>
                        <a:ext uri="{FF2B5EF4-FFF2-40B4-BE49-F238E27FC236}">
                          <a16:creationId xmlns:a16="http://schemas.microsoft.com/office/drawing/2014/main" id="{554A09BF-AE4C-4307-88DB-EF9417A50D9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" name="Grupa 100">
                    <a:extLst>
                      <a:ext uri="{FF2B5EF4-FFF2-40B4-BE49-F238E27FC236}">
                        <a16:creationId xmlns:a16="http://schemas.microsoft.com/office/drawing/2014/main" id="{0D43C811-7F40-47AD-89FF-8156238FA76C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102" name="Obraz 101">
                      <a:extLst>
                        <a:ext uri="{FF2B5EF4-FFF2-40B4-BE49-F238E27FC236}">
                          <a16:creationId xmlns:a16="http://schemas.microsoft.com/office/drawing/2014/main" id="{601023FB-AFAD-466E-8BB2-83E7B613EA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3" name="Prostokąt: zaokrąglone rogi 102">
                      <a:extLst>
                        <a:ext uri="{FF2B5EF4-FFF2-40B4-BE49-F238E27FC236}">
                          <a16:creationId xmlns:a16="http://schemas.microsoft.com/office/drawing/2014/main" id="{80BD047C-855D-40A4-AAE6-47E55CE76AD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96" name="Prostokąt 95">
                  <a:extLst>
                    <a:ext uri="{FF2B5EF4-FFF2-40B4-BE49-F238E27FC236}">
                      <a16:creationId xmlns:a16="http://schemas.microsoft.com/office/drawing/2014/main" id="{5010C2E7-EC07-4537-81D5-D227AFCB1640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7" name="Prostokąt: zaokrąglone rogi 96">
                  <a:extLst>
                    <a:ext uri="{FF2B5EF4-FFF2-40B4-BE49-F238E27FC236}">
                      <a16:creationId xmlns:a16="http://schemas.microsoft.com/office/drawing/2014/main" id="{F2BD4410-CB3C-4227-869D-C7656375062F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Prostokąt 97">
                  <a:extLst>
                    <a:ext uri="{FF2B5EF4-FFF2-40B4-BE49-F238E27FC236}">
                      <a16:creationId xmlns:a16="http://schemas.microsoft.com/office/drawing/2014/main" id="{55A9537D-464A-4D05-9A3F-DC25166F6767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9" name="Dowolny kształt: kształt 98">
                  <a:extLst>
                    <a:ext uri="{FF2B5EF4-FFF2-40B4-BE49-F238E27FC236}">
                      <a16:creationId xmlns:a16="http://schemas.microsoft.com/office/drawing/2014/main" id="{16A0B055-D4A4-4E0F-B876-5A4625C2BCD8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5247DBD7-37F3-4F0F-9F57-E59ACEA0F0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czerwon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01CEEB69-85D7-491A-A8AB-50EE14FD73C7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476A30FB-BD65-4AAD-9913-1254AE8871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</p:spPr>
        </p:pic>
        <p:grpSp>
          <p:nvGrpSpPr>
            <p:cNvPr id="41" name="Grupa 40">
              <a:extLst>
                <a:ext uri="{FF2B5EF4-FFF2-40B4-BE49-F238E27FC236}">
                  <a16:creationId xmlns:a16="http://schemas.microsoft.com/office/drawing/2014/main" id="{AAD085AE-187B-494B-972B-86B765EBF65D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solidFill>
              <a:schemeClr val="tx1"/>
            </a:solidFill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6649EADB-D0A4-465F-93B8-EE66706360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CEDCE6A0-6181-406E-B1B8-C140BE2566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072D16B9-62B8-4EA7-8993-0B1684E0E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2D22008F-FBEA-4B6B-9A09-0CB42A568B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C822BB11-F90D-43B5-B39A-A1FD8ECCED7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B6B18DEE-CE17-4536-88B6-AEF61B0CF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40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sło (czerwon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1CE4EC26-2E74-4067-8086-A3B720A6CAA2}"/>
              </a:ext>
            </a:extLst>
          </p:cNvPr>
          <p:cNvGrpSpPr/>
          <p:nvPr userDrawn="1"/>
        </p:nvGrpSpPr>
        <p:grpSpPr>
          <a:xfrm>
            <a:off x="586503" y="810567"/>
            <a:ext cx="10557747" cy="4508564"/>
            <a:chOff x="586503" y="810567"/>
            <a:chExt cx="10557747" cy="4508564"/>
          </a:xfrm>
        </p:grpSpPr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8EE5ED0B-04D4-4600-A2AB-FCE0CD84F5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7"/>
              <a:ext cx="9333785" cy="1609483"/>
            </a:xfrm>
            <a:prstGeom prst="rect">
              <a:avLst/>
            </a:prstGeom>
          </p:spPr>
        </p:pic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D46A0EF2-D4F9-4176-B41A-1E2542B68E74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37" name="Grupa 36">
                <a:extLst>
                  <a:ext uri="{FF2B5EF4-FFF2-40B4-BE49-F238E27FC236}">
                    <a16:creationId xmlns:a16="http://schemas.microsoft.com/office/drawing/2014/main" id="{B3EF30AE-3EAA-4794-9A51-0158D613B79A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2D361EE4-76FF-4CAA-8826-82BB6DA18D82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2" name="Prostokąt 81">
                  <a:extLst>
                    <a:ext uri="{FF2B5EF4-FFF2-40B4-BE49-F238E27FC236}">
                      <a16:creationId xmlns:a16="http://schemas.microsoft.com/office/drawing/2014/main" id="{E10C29D8-3994-4810-8066-8B26601D6AD7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3" name="Grupa 82">
                  <a:extLst>
                    <a:ext uri="{FF2B5EF4-FFF2-40B4-BE49-F238E27FC236}">
                      <a16:creationId xmlns:a16="http://schemas.microsoft.com/office/drawing/2014/main" id="{2CFFCA83-6D7A-4D55-858D-AEED12B02EAB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4F6A0BEC-7D1D-432F-B35E-D5F96E2F20EB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9" name="Obraz 88">
                      <a:extLst>
                        <a:ext uri="{FF2B5EF4-FFF2-40B4-BE49-F238E27FC236}">
                          <a16:creationId xmlns:a16="http://schemas.microsoft.com/office/drawing/2014/main" id="{60C9A15B-B415-4751-8042-50CA5A7960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Prostokąt: zaokrąglone rogi 89">
                      <a:extLst>
                        <a:ext uri="{FF2B5EF4-FFF2-40B4-BE49-F238E27FC236}">
                          <a16:creationId xmlns:a16="http://schemas.microsoft.com/office/drawing/2014/main" id="{EBE2C19B-3D51-4C6C-AA0A-919FBCF073D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upa 85">
                    <a:extLst>
                      <a:ext uri="{FF2B5EF4-FFF2-40B4-BE49-F238E27FC236}">
                        <a16:creationId xmlns:a16="http://schemas.microsoft.com/office/drawing/2014/main" id="{C189F0CD-0396-4905-8BC2-6D10634A1D37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7" name="Obraz 86">
                      <a:extLst>
                        <a:ext uri="{FF2B5EF4-FFF2-40B4-BE49-F238E27FC236}">
                          <a16:creationId xmlns:a16="http://schemas.microsoft.com/office/drawing/2014/main" id="{2EDB0553-3455-427D-9169-2EA04CF1F5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Prostokąt: zaokrąglone rogi 87">
                      <a:extLst>
                        <a:ext uri="{FF2B5EF4-FFF2-40B4-BE49-F238E27FC236}">
                          <a16:creationId xmlns:a16="http://schemas.microsoft.com/office/drawing/2014/main" id="{D848C0B9-B58D-4412-A2FD-C5EB626FC11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78280550-5904-4FA7-8423-1B10AC16CA12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38" name="Prostokąt 37">
                <a:extLst>
                  <a:ext uri="{FF2B5EF4-FFF2-40B4-BE49-F238E27FC236}">
                    <a16:creationId xmlns:a16="http://schemas.microsoft.com/office/drawing/2014/main" id="{D844B463-8E7A-4FF4-9C26-5A6E9D62C552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8" name="Grupa 67">
                <a:extLst>
                  <a:ext uri="{FF2B5EF4-FFF2-40B4-BE49-F238E27FC236}">
                    <a16:creationId xmlns:a16="http://schemas.microsoft.com/office/drawing/2014/main" id="{EC220DF8-E82B-4BC7-B1D5-2BB9BF9E3274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9" name="Prostokąt 68">
                  <a:extLst>
                    <a:ext uri="{FF2B5EF4-FFF2-40B4-BE49-F238E27FC236}">
                      <a16:creationId xmlns:a16="http://schemas.microsoft.com/office/drawing/2014/main" id="{0666C514-6642-4566-8027-C9756D27F52A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70" name="Grupa 69">
                  <a:extLst>
                    <a:ext uri="{FF2B5EF4-FFF2-40B4-BE49-F238E27FC236}">
                      <a16:creationId xmlns:a16="http://schemas.microsoft.com/office/drawing/2014/main" id="{B4C2E37E-400A-484A-9FC9-79E49E3E852C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E2A5C10E-2C27-48F4-A172-7222C887731E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9" name="Obraz 78">
                      <a:extLst>
                        <a:ext uri="{FF2B5EF4-FFF2-40B4-BE49-F238E27FC236}">
                          <a16:creationId xmlns:a16="http://schemas.microsoft.com/office/drawing/2014/main" id="{147AE35F-FA6A-4FD8-A5D9-6FE3179543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Prostokąt: zaokrąglone rogi 79">
                      <a:extLst>
                        <a:ext uri="{FF2B5EF4-FFF2-40B4-BE49-F238E27FC236}">
                          <a16:creationId xmlns:a16="http://schemas.microsoft.com/office/drawing/2014/main" id="{8DF51C51-4770-4649-B796-B4059F4212D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6" name="Grupa 75">
                    <a:extLst>
                      <a:ext uri="{FF2B5EF4-FFF2-40B4-BE49-F238E27FC236}">
                        <a16:creationId xmlns:a16="http://schemas.microsoft.com/office/drawing/2014/main" id="{A587CBC1-C1AF-43E9-979D-96212CAD50E8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7" name="Obraz 76">
                      <a:extLst>
                        <a:ext uri="{FF2B5EF4-FFF2-40B4-BE49-F238E27FC236}">
                          <a16:creationId xmlns:a16="http://schemas.microsoft.com/office/drawing/2014/main" id="{C59A896B-B60F-4936-AD41-B1725C5357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8" name="Prostokąt: zaokrąglone rogi 77">
                      <a:extLst>
                        <a:ext uri="{FF2B5EF4-FFF2-40B4-BE49-F238E27FC236}">
                          <a16:creationId xmlns:a16="http://schemas.microsoft.com/office/drawing/2014/main" id="{B2D5EC51-1761-4DBC-A586-F82FB2C1D9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Prostokąt 70">
                  <a:extLst>
                    <a:ext uri="{FF2B5EF4-FFF2-40B4-BE49-F238E27FC236}">
                      <a16:creationId xmlns:a16="http://schemas.microsoft.com/office/drawing/2014/main" id="{6402284B-8618-49AB-B439-E795B8B6C69E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2" name="Prostokąt: zaokrąglone rogi 71">
                  <a:extLst>
                    <a:ext uri="{FF2B5EF4-FFF2-40B4-BE49-F238E27FC236}">
                      <a16:creationId xmlns:a16="http://schemas.microsoft.com/office/drawing/2014/main" id="{90EC065A-9AE3-457E-8E29-60475396E96A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>
                  <a:extLst>
                    <a:ext uri="{FF2B5EF4-FFF2-40B4-BE49-F238E27FC236}">
                      <a16:creationId xmlns:a16="http://schemas.microsoft.com/office/drawing/2014/main" id="{3A98082B-7776-4471-BE76-ACF70EAB9DEE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4" name="Dowolny kształt: kształt 73">
                  <a:extLst>
                    <a:ext uri="{FF2B5EF4-FFF2-40B4-BE49-F238E27FC236}">
                      <a16:creationId xmlns:a16="http://schemas.microsoft.com/office/drawing/2014/main" id="{EA39E058-CDF1-4C23-9209-B6E309342F52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DAF4B28E-0B85-4176-90D4-2F1FEC9D3B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0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żółt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A0F65493-EE51-4416-867E-1FE6A94674D7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</p:grpSpPr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66D400F9-09D0-4D35-9AEB-294289E6F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</p:spPr>
        </p:pic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919DD4B9-1D1F-4A59-8992-BB1CEA2B7B17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solidFill>
              <a:schemeClr val="tx1"/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6FCE8E56-B892-43B2-AC67-7F49E8F0DD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9F3C88D0-F5A8-4D7D-9A2F-AA6EB7C606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A54DB1FF-D99F-4679-9AB9-07235EB3C2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26E0CAD3-B8C9-4D49-9D36-8A6CED601C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217E3287-A9E9-4E34-8A0B-CF369DFAF4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1963994E-86A2-4C21-909E-4CE0BB7D79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643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sło (żółt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AE454189-A4EE-4DBF-9294-1331C903313C}"/>
              </a:ext>
            </a:extLst>
          </p:cNvPr>
          <p:cNvGrpSpPr/>
          <p:nvPr userDrawn="1"/>
        </p:nvGrpSpPr>
        <p:grpSpPr>
          <a:xfrm>
            <a:off x="586503" y="810567"/>
            <a:ext cx="10557747" cy="4508564"/>
            <a:chOff x="586503" y="810567"/>
            <a:chExt cx="10557747" cy="4508564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76EE51AD-AFDE-408F-96B4-698D53720D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7"/>
              <a:ext cx="9333785" cy="1609483"/>
            </a:xfrm>
            <a:prstGeom prst="rect">
              <a:avLst/>
            </a:prstGeom>
          </p:spPr>
        </p:pic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C344592C-C325-4FE2-83D5-1DAE540E40F1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66" name="Grupa 65">
                <a:extLst>
                  <a:ext uri="{FF2B5EF4-FFF2-40B4-BE49-F238E27FC236}">
                    <a16:creationId xmlns:a16="http://schemas.microsoft.com/office/drawing/2014/main" id="{23EA0C42-AD83-441A-8D13-1258B31116DE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0D0CC157-F4C8-4D29-93D7-5FBABE7C10F2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2" name="Prostokąt 81">
                  <a:extLst>
                    <a:ext uri="{FF2B5EF4-FFF2-40B4-BE49-F238E27FC236}">
                      <a16:creationId xmlns:a16="http://schemas.microsoft.com/office/drawing/2014/main" id="{B5EE2515-C1B7-4B29-9E15-78F814085A9D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3" name="Grupa 82">
                  <a:extLst>
                    <a:ext uri="{FF2B5EF4-FFF2-40B4-BE49-F238E27FC236}">
                      <a16:creationId xmlns:a16="http://schemas.microsoft.com/office/drawing/2014/main" id="{B1550F9C-774D-432D-8820-BFCD55EAA3D9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FEA965A4-39A9-4F80-AAE7-AEED7D7656DE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9" name="Obraz 88">
                      <a:extLst>
                        <a:ext uri="{FF2B5EF4-FFF2-40B4-BE49-F238E27FC236}">
                          <a16:creationId xmlns:a16="http://schemas.microsoft.com/office/drawing/2014/main" id="{45C40CE6-08B2-4DB1-850B-C01BC3768D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Prostokąt: zaokrąglone rogi 89">
                      <a:extLst>
                        <a:ext uri="{FF2B5EF4-FFF2-40B4-BE49-F238E27FC236}">
                          <a16:creationId xmlns:a16="http://schemas.microsoft.com/office/drawing/2014/main" id="{88EAF018-7D7C-45DD-B322-E60A116527C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upa 85">
                    <a:extLst>
                      <a:ext uri="{FF2B5EF4-FFF2-40B4-BE49-F238E27FC236}">
                        <a16:creationId xmlns:a16="http://schemas.microsoft.com/office/drawing/2014/main" id="{BD296F18-352D-4FE8-8365-AC1C4119A3E6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7" name="Obraz 86">
                      <a:extLst>
                        <a:ext uri="{FF2B5EF4-FFF2-40B4-BE49-F238E27FC236}">
                          <a16:creationId xmlns:a16="http://schemas.microsoft.com/office/drawing/2014/main" id="{EB85AE4F-5290-4CEE-A95A-721A6CB0E2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Prostokąt: zaokrąglone rogi 87">
                      <a:extLst>
                        <a:ext uri="{FF2B5EF4-FFF2-40B4-BE49-F238E27FC236}">
                          <a16:creationId xmlns:a16="http://schemas.microsoft.com/office/drawing/2014/main" id="{4B941709-F02A-4FD7-8F50-4936FC2EE2C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1E4F27E9-0DF6-49C5-B086-A23C645006A2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67" name="Prostokąt 66">
                <a:extLst>
                  <a:ext uri="{FF2B5EF4-FFF2-40B4-BE49-F238E27FC236}">
                    <a16:creationId xmlns:a16="http://schemas.microsoft.com/office/drawing/2014/main" id="{F44F0FCE-3B90-4B6F-940F-91EBCC89F1ED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8" name="Grupa 67">
                <a:extLst>
                  <a:ext uri="{FF2B5EF4-FFF2-40B4-BE49-F238E27FC236}">
                    <a16:creationId xmlns:a16="http://schemas.microsoft.com/office/drawing/2014/main" id="{CE228372-1B6B-470D-A867-C0A782481F38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9" name="Prostokąt 68">
                  <a:extLst>
                    <a:ext uri="{FF2B5EF4-FFF2-40B4-BE49-F238E27FC236}">
                      <a16:creationId xmlns:a16="http://schemas.microsoft.com/office/drawing/2014/main" id="{90789778-8ABA-4C21-82EB-83B966A9EE85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70" name="Grupa 69">
                  <a:extLst>
                    <a:ext uri="{FF2B5EF4-FFF2-40B4-BE49-F238E27FC236}">
                      <a16:creationId xmlns:a16="http://schemas.microsoft.com/office/drawing/2014/main" id="{FFABBD1E-915D-4585-AEFD-08C176994B49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7F97852D-162E-41ED-85FD-D4A1747CAFB2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9" name="Obraz 78">
                      <a:extLst>
                        <a:ext uri="{FF2B5EF4-FFF2-40B4-BE49-F238E27FC236}">
                          <a16:creationId xmlns:a16="http://schemas.microsoft.com/office/drawing/2014/main" id="{93F93D9E-1D6A-4109-8D8D-A12C1635D5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Prostokąt: zaokrąglone rogi 79">
                      <a:extLst>
                        <a:ext uri="{FF2B5EF4-FFF2-40B4-BE49-F238E27FC236}">
                          <a16:creationId xmlns:a16="http://schemas.microsoft.com/office/drawing/2014/main" id="{9E43EDDF-6FAB-47A2-9E96-C3F92B1D06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6" name="Grupa 75">
                    <a:extLst>
                      <a:ext uri="{FF2B5EF4-FFF2-40B4-BE49-F238E27FC236}">
                        <a16:creationId xmlns:a16="http://schemas.microsoft.com/office/drawing/2014/main" id="{2A84E453-4B73-4FA5-B270-A20888F6752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7" name="Obraz 76">
                      <a:extLst>
                        <a:ext uri="{FF2B5EF4-FFF2-40B4-BE49-F238E27FC236}">
                          <a16:creationId xmlns:a16="http://schemas.microsoft.com/office/drawing/2014/main" id="{31DDD96E-C22A-4586-AA54-A099EECB36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8" name="Prostokąt: zaokrąglone rogi 77">
                      <a:extLst>
                        <a:ext uri="{FF2B5EF4-FFF2-40B4-BE49-F238E27FC236}">
                          <a16:creationId xmlns:a16="http://schemas.microsoft.com/office/drawing/2014/main" id="{6F0CFC0B-D3DA-4518-9510-268321712B9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Prostokąt 70">
                  <a:extLst>
                    <a:ext uri="{FF2B5EF4-FFF2-40B4-BE49-F238E27FC236}">
                      <a16:creationId xmlns:a16="http://schemas.microsoft.com/office/drawing/2014/main" id="{95C5215C-F316-4ED9-BB72-9C3CBB8F6E6A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2" name="Prostokąt: zaokrąglone rogi 71">
                  <a:extLst>
                    <a:ext uri="{FF2B5EF4-FFF2-40B4-BE49-F238E27FC236}">
                      <a16:creationId xmlns:a16="http://schemas.microsoft.com/office/drawing/2014/main" id="{8E7AEE52-63CE-472A-B2A5-3AAEBEB9FB2F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>
                  <a:extLst>
                    <a:ext uri="{FF2B5EF4-FFF2-40B4-BE49-F238E27FC236}">
                      <a16:creationId xmlns:a16="http://schemas.microsoft.com/office/drawing/2014/main" id="{2548B255-C8AA-414F-8152-6101A39F68CC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tx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tx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4" name="Dowolny kształt: kształt 73">
                  <a:extLst>
                    <a:ext uri="{FF2B5EF4-FFF2-40B4-BE49-F238E27FC236}">
                      <a16:creationId xmlns:a16="http://schemas.microsoft.com/office/drawing/2014/main" id="{940E9A70-8664-4776-B4B5-CE83C8412DE6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1FADB1F1-7968-46A4-8B03-4CBC936076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909EC2AF-F6C2-47DF-8756-27B55856FC6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3707EA3-8357-4F34-B30B-8DF95F11B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739" y="2379954"/>
            <a:ext cx="6158524" cy="14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74E2A123-D39E-4187-92B8-B551E2338BC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/>
              <a:t>Miasto, dnia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wstawić Imię i Nazwisko prelegenta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DC96C0A0-1AFE-46A0-99AC-0183A56AE3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z tekste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D8C23D90-9E1A-4C0A-A315-DF7F19741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z wypunktowaniem (czar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0" name="Obraz 39">
            <a:extLst>
              <a:ext uri="{FF2B5EF4-FFF2-40B4-BE49-F238E27FC236}">
                <a16:creationId xmlns:a16="http://schemas.microsoft.com/office/drawing/2014/main" id="{4346FD4B-CB4C-4BBA-AD1D-1EA5F59A8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kolumn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7B654D8D-6182-4F62-8FAF-833273E02E1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246C0EDF-9FD8-45FF-99FE-B78567A18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z wypunktowaniem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5" name="Obraz 34">
            <a:extLst>
              <a:ext uri="{FF2B5EF4-FFF2-40B4-BE49-F238E27FC236}">
                <a16:creationId xmlns:a16="http://schemas.microsoft.com/office/drawing/2014/main" id="{FD8B0BAA-204F-484E-86B9-4074A1F7F8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tu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863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0" name="Obraz 39">
            <a:extLst>
              <a:ext uri="{FF2B5EF4-FFF2-40B4-BE49-F238E27FC236}">
                <a16:creationId xmlns:a16="http://schemas.microsoft.com/office/drawing/2014/main" id="{B7F1BFAF-7FD1-4ABE-AFC0-C3A6D0164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rozdziału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6747F457-0133-425A-815C-4C0CF2B94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ść + obraz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/>
              <a:t>Kliknij ikonę, aby dodać obraz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3" name="Titelplatzhalter 1">
            <a:extLst>
              <a:ext uri="{FF2B5EF4-FFF2-40B4-BE49-F238E27FC236}">
                <a16:creationId xmlns:a16="http://schemas.microsoft.com/office/drawing/2014/main" id="{F27C18DB-2683-4DA0-98D5-2AE855DAD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1052963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pic>
        <p:nvPicPr>
          <p:cNvPr id="44" name="Obraz 43">
            <a:extLst>
              <a:ext uri="{FF2B5EF4-FFF2-40B4-BE49-F238E27FC236}">
                <a16:creationId xmlns:a16="http://schemas.microsoft.com/office/drawing/2014/main" id="{826F3D3C-7CB8-42D1-B2DC-0373CE81F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ść + obraz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/>
              <a:t>Kliknij ikonę, aby dodać obraz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 (2)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33AC6044-3CBA-4608-B0A3-9403A18705A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/>
              <a:t>Miasto, dnia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/>
              <a:t>Dane teleadresowe / kontakt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Kontakt: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454FE4B7-F2EE-41C9-B339-B64A7F019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z hasłem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rostokąt 117">
            <a:extLst>
              <a:ext uri="{FF2B5EF4-FFF2-40B4-BE49-F238E27FC236}">
                <a16:creationId xmlns:a16="http://schemas.microsoft.com/office/drawing/2014/main" id="{91923620-8DE4-4AC0-A7DB-95EDA6F0A70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4F290158-8577-40F8-8CB2-88FDD6F3F508}"/>
              </a:ext>
            </a:extLst>
          </p:cNvPr>
          <p:cNvGrpSpPr/>
          <p:nvPr userDrawn="1"/>
        </p:nvGrpSpPr>
        <p:grpSpPr>
          <a:xfrm>
            <a:off x="1565519" y="2539390"/>
            <a:ext cx="9060961" cy="1912427"/>
            <a:chOff x="1565519" y="2539390"/>
            <a:chExt cx="9060961" cy="1912427"/>
          </a:xfrm>
          <a:solidFill>
            <a:schemeClr val="bg1"/>
          </a:solidFill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428546F1-503C-4D7A-8B79-D522EFB558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65519" y="3434883"/>
              <a:ext cx="9060961" cy="1016934"/>
            </a:xfrm>
            <a:prstGeom prst="rect">
              <a:avLst/>
            </a:prstGeom>
            <a:noFill/>
          </p:spPr>
        </p:pic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3EFE1F50-1FB0-4260-A675-4FDA96E98AD2}"/>
                </a:ext>
              </a:extLst>
            </p:cNvPr>
            <p:cNvGrpSpPr/>
            <p:nvPr userDrawn="1"/>
          </p:nvGrpSpPr>
          <p:grpSpPr>
            <a:xfrm>
              <a:off x="2794002" y="2539390"/>
              <a:ext cx="6603998" cy="727650"/>
              <a:chOff x="1719263" y="3114675"/>
              <a:chExt cx="5705476" cy="628650"/>
            </a:xfrm>
            <a:grpFill/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0CAF2C0C-952B-4EA7-925E-215D325A9A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54401" y="3114675"/>
                <a:ext cx="922338" cy="628650"/>
              </a:xfrm>
              <a:custGeom>
                <a:avLst/>
                <a:gdLst>
                  <a:gd name="T0" fmla="*/ 2903 w 2905"/>
                  <a:gd name="T1" fmla="*/ 136 h 1980"/>
                  <a:gd name="T2" fmla="*/ 2887 w 2905"/>
                  <a:gd name="T3" fmla="*/ 87 h 1980"/>
                  <a:gd name="T4" fmla="*/ 2860 w 2905"/>
                  <a:gd name="T5" fmla="*/ 47 h 1980"/>
                  <a:gd name="T6" fmla="*/ 2821 w 2905"/>
                  <a:gd name="T7" fmla="*/ 19 h 1980"/>
                  <a:gd name="T8" fmla="*/ 2771 w 2905"/>
                  <a:gd name="T9" fmla="*/ 3 h 1980"/>
                  <a:gd name="T10" fmla="*/ 1975 w 2905"/>
                  <a:gd name="T11" fmla="*/ 0 h 1980"/>
                  <a:gd name="T12" fmla="*/ 1868 w 2905"/>
                  <a:gd name="T13" fmla="*/ 5 h 1980"/>
                  <a:gd name="T14" fmla="*/ 1771 w 2905"/>
                  <a:gd name="T15" fmla="*/ 19 h 1980"/>
                  <a:gd name="T16" fmla="*/ 1687 w 2905"/>
                  <a:gd name="T17" fmla="*/ 43 h 1980"/>
                  <a:gd name="T18" fmla="*/ 1614 w 2905"/>
                  <a:gd name="T19" fmla="*/ 77 h 1980"/>
                  <a:gd name="T20" fmla="*/ 1551 w 2905"/>
                  <a:gd name="T21" fmla="*/ 122 h 1980"/>
                  <a:gd name="T22" fmla="*/ 1499 w 2905"/>
                  <a:gd name="T23" fmla="*/ 177 h 1980"/>
                  <a:gd name="T24" fmla="*/ 1459 w 2905"/>
                  <a:gd name="T25" fmla="*/ 242 h 1980"/>
                  <a:gd name="T26" fmla="*/ 1428 w 2905"/>
                  <a:gd name="T27" fmla="*/ 320 h 1980"/>
                  <a:gd name="T28" fmla="*/ 1407 w 2905"/>
                  <a:gd name="T29" fmla="*/ 408 h 1980"/>
                  <a:gd name="T30" fmla="*/ 1396 w 2905"/>
                  <a:gd name="T31" fmla="*/ 509 h 1980"/>
                  <a:gd name="T32" fmla="*/ 1395 w 2905"/>
                  <a:gd name="T33" fmla="*/ 1398 h 1980"/>
                  <a:gd name="T34" fmla="*/ 1387 w 2905"/>
                  <a:gd name="T35" fmla="*/ 1479 h 1980"/>
                  <a:gd name="T36" fmla="*/ 1372 w 2905"/>
                  <a:gd name="T37" fmla="*/ 1523 h 1980"/>
                  <a:gd name="T38" fmla="*/ 1358 w 2905"/>
                  <a:gd name="T39" fmla="*/ 1551 h 1980"/>
                  <a:gd name="T40" fmla="*/ 1338 w 2905"/>
                  <a:gd name="T41" fmla="*/ 1575 h 1980"/>
                  <a:gd name="T42" fmla="*/ 1314 w 2905"/>
                  <a:gd name="T43" fmla="*/ 1594 h 1980"/>
                  <a:gd name="T44" fmla="*/ 1286 w 2905"/>
                  <a:gd name="T45" fmla="*/ 1609 h 1980"/>
                  <a:gd name="T46" fmla="*/ 1241 w 2905"/>
                  <a:gd name="T47" fmla="*/ 1623 h 1980"/>
                  <a:gd name="T48" fmla="*/ 1158 w 2905"/>
                  <a:gd name="T49" fmla="*/ 1631 h 1980"/>
                  <a:gd name="T50" fmla="*/ 137 w 2905"/>
                  <a:gd name="T51" fmla="*/ 1634 h 1980"/>
                  <a:gd name="T52" fmla="*/ 87 w 2905"/>
                  <a:gd name="T53" fmla="*/ 1650 h 1980"/>
                  <a:gd name="T54" fmla="*/ 47 w 2905"/>
                  <a:gd name="T55" fmla="*/ 1679 h 1980"/>
                  <a:gd name="T56" fmla="*/ 19 w 2905"/>
                  <a:gd name="T57" fmla="*/ 1718 h 1980"/>
                  <a:gd name="T58" fmla="*/ 3 w 2905"/>
                  <a:gd name="T59" fmla="*/ 1769 h 1980"/>
                  <a:gd name="T60" fmla="*/ 1 w 2905"/>
                  <a:gd name="T61" fmla="*/ 1826 h 1980"/>
                  <a:gd name="T62" fmla="*/ 12 w 2905"/>
                  <a:gd name="T63" fmla="*/ 1878 h 1980"/>
                  <a:gd name="T64" fmla="*/ 36 w 2905"/>
                  <a:gd name="T65" fmla="*/ 1920 h 1980"/>
                  <a:gd name="T66" fmla="*/ 71 w 2905"/>
                  <a:gd name="T67" fmla="*/ 1953 h 1980"/>
                  <a:gd name="T68" fmla="*/ 117 w 2905"/>
                  <a:gd name="T69" fmla="*/ 1973 h 1980"/>
                  <a:gd name="T70" fmla="*/ 172 w 2905"/>
                  <a:gd name="T71" fmla="*/ 1980 h 1980"/>
                  <a:gd name="T72" fmla="*/ 1231 w 2905"/>
                  <a:gd name="T73" fmla="*/ 1978 h 1980"/>
                  <a:gd name="T74" fmla="*/ 1331 w 2905"/>
                  <a:gd name="T75" fmla="*/ 1967 h 1980"/>
                  <a:gd name="T76" fmla="*/ 1420 w 2905"/>
                  <a:gd name="T77" fmla="*/ 1946 h 1980"/>
                  <a:gd name="T78" fmla="*/ 1497 w 2905"/>
                  <a:gd name="T79" fmla="*/ 1916 h 1980"/>
                  <a:gd name="T80" fmla="*/ 1563 w 2905"/>
                  <a:gd name="T81" fmla="*/ 1875 h 1980"/>
                  <a:gd name="T82" fmla="*/ 1619 w 2905"/>
                  <a:gd name="T83" fmla="*/ 1824 h 1980"/>
                  <a:gd name="T84" fmla="*/ 1664 w 2905"/>
                  <a:gd name="T85" fmla="*/ 1762 h 1980"/>
                  <a:gd name="T86" fmla="*/ 1699 w 2905"/>
                  <a:gd name="T87" fmla="*/ 1688 h 1980"/>
                  <a:gd name="T88" fmla="*/ 1724 w 2905"/>
                  <a:gd name="T89" fmla="*/ 1603 h 1980"/>
                  <a:gd name="T90" fmla="*/ 1738 w 2905"/>
                  <a:gd name="T91" fmla="*/ 1506 h 1980"/>
                  <a:gd name="T92" fmla="*/ 1743 w 2905"/>
                  <a:gd name="T93" fmla="*/ 1398 h 1980"/>
                  <a:gd name="T94" fmla="*/ 1746 w 2905"/>
                  <a:gd name="T95" fmla="*/ 523 h 1980"/>
                  <a:gd name="T96" fmla="*/ 1759 w 2905"/>
                  <a:gd name="T97" fmla="*/ 462 h 1980"/>
                  <a:gd name="T98" fmla="*/ 1772 w 2905"/>
                  <a:gd name="T99" fmla="*/ 433 h 1980"/>
                  <a:gd name="T100" fmla="*/ 1789 w 2905"/>
                  <a:gd name="T101" fmla="*/ 408 h 1980"/>
                  <a:gd name="T102" fmla="*/ 1810 w 2905"/>
                  <a:gd name="T103" fmla="*/ 388 h 1980"/>
                  <a:gd name="T104" fmla="*/ 1836 w 2905"/>
                  <a:gd name="T105" fmla="*/ 374 h 1980"/>
                  <a:gd name="T106" fmla="*/ 1868 w 2905"/>
                  <a:gd name="T107" fmla="*/ 362 h 1980"/>
                  <a:gd name="T108" fmla="*/ 1945 w 2905"/>
                  <a:gd name="T109" fmla="*/ 351 h 1980"/>
                  <a:gd name="T110" fmla="*/ 2752 w 2905"/>
                  <a:gd name="T111" fmla="*/ 349 h 1980"/>
                  <a:gd name="T112" fmla="*/ 2807 w 2905"/>
                  <a:gd name="T113" fmla="*/ 338 h 1980"/>
                  <a:gd name="T114" fmla="*/ 2849 w 2905"/>
                  <a:gd name="T115" fmla="*/ 313 h 1980"/>
                  <a:gd name="T116" fmla="*/ 2880 w 2905"/>
                  <a:gd name="T117" fmla="*/ 277 h 1980"/>
                  <a:gd name="T118" fmla="*/ 2899 w 2905"/>
                  <a:gd name="T119" fmla="*/ 231 h 1980"/>
                  <a:gd name="T120" fmla="*/ 2905 w 2905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5" h="1980">
                    <a:moveTo>
                      <a:pt x="2905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899" y="119"/>
                    </a:lnTo>
                    <a:lnTo>
                      <a:pt x="2894" y="102"/>
                    </a:lnTo>
                    <a:lnTo>
                      <a:pt x="2887" y="87"/>
                    </a:lnTo>
                    <a:lnTo>
                      <a:pt x="2880" y="72"/>
                    </a:lnTo>
                    <a:lnTo>
                      <a:pt x="2871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1" y="19"/>
                    </a:lnTo>
                    <a:lnTo>
                      <a:pt x="2805" y="12"/>
                    </a:lnTo>
                    <a:lnTo>
                      <a:pt x="2789" y="7"/>
                    </a:lnTo>
                    <a:lnTo>
                      <a:pt x="2771" y="3"/>
                    </a:lnTo>
                    <a:lnTo>
                      <a:pt x="2752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8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5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8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3" y="377"/>
                    </a:lnTo>
                    <a:lnTo>
                      <a:pt x="1407" y="408"/>
                    </a:lnTo>
                    <a:lnTo>
                      <a:pt x="1403" y="441"/>
                    </a:lnTo>
                    <a:lnTo>
                      <a:pt x="1399" y="474"/>
                    </a:lnTo>
                    <a:lnTo>
                      <a:pt x="1396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4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4" y="1567"/>
                    </a:lnTo>
                    <a:lnTo>
                      <a:pt x="1338" y="1575"/>
                    </a:lnTo>
                    <a:lnTo>
                      <a:pt x="1331" y="1582"/>
                    </a:lnTo>
                    <a:lnTo>
                      <a:pt x="1322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5" y="1613"/>
                    </a:lnTo>
                    <a:lnTo>
                      <a:pt x="1265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74" y="1631"/>
                    </a:lnTo>
                    <a:lnTo>
                      <a:pt x="155" y="1631"/>
                    </a:lnTo>
                    <a:lnTo>
                      <a:pt x="137" y="1634"/>
                    </a:lnTo>
                    <a:lnTo>
                      <a:pt x="119" y="1638"/>
                    </a:lnTo>
                    <a:lnTo>
                      <a:pt x="102" y="1644"/>
                    </a:lnTo>
                    <a:lnTo>
                      <a:pt x="87" y="1650"/>
                    </a:lnTo>
                    <a:lnTo>
                      <a:pt x="73" y="1658"/>
                    </a:lnTo>
                    <a:lnTo>
                      <a:pt x="59" y="1667"/>
                    </a:lnTo>
                    <a:lnTo>
                      <a:pt x="47" y="1679"/>
                    </a:lnTo>
                    <a:lnTo>
                      <a:pt x="37" y="1690"/>
                    </a:lnTo>
                    <a:lnTo>
                      <a:pt x="27" y="1703"/>
                    </a:lnTo>
                    <a:lnTo>
                      <a:pt x="19" y="1718"/>
                    </a:lnTo>
                    <a:lnTo>
                      <a:pt x="12" y="1734"/>
                    </a:lnTo>
                    <a:lnTo>
                      <a:pt x="7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7" y="1862"/>
                    </a:lnTo>
                    <a:lnTo>
                      <a:pt x="12" y="1878"/>
                    </a:lnTo>
                    <a:lnTo>
                      <a:pt x="19" y="1893"/>
                    </a:lnTo>
                    <a:lnTo>
                      <a:pt x="27" y="1907"/>
                    </a:lnTo>
                    <a:lnTo>
                      <a:pt x="36" y="1920"/>
                    </a:lnTo>
                    <a:lnTo>
                      <a:pt x="46" y="1933"/>
                    </a:lnTo>
                    <a:lnTo>
                      <a:pt x="58" y="1943"/>
                    </a:lnTo>
                    <a:lnTo>
                      <a:pt x="71" y="1953"/>
                    </a:lnTo>
                    <a:lnTo>
                      <a:pt x="85" y="1961"/>
                    </a:lnTo>
                    <a:lnTo>
                      <a:pt x="101" y="1968"/>
                    </a:lnTo>
                    <a:lnTo>
                      <a:pt x="117" y="1973"/>
                    </a:lnTo>
                    <a:lnTo>
                      <a:pt x="135" y="1977"/>
                    </a:lnTo>
                    <a:lnTo>
                      <a:pt x="153" y="1979"/>
                    </a:lnTo>
                    <a:lnTo>
                      <a:pt x="172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6" y="1976"/>
                    </a:lnTo>
                    <a:lnTo>
                      <a:pt x="1298" y="1972"/>
                    </a:lnTo>
                    <a:lnTo>
                      <a:pt x="1331" y="1967"/>
                    </a:lnTo>
                    <a:lnTo>
                      <a:pt x="1361" y="1961"/>
                    </a:lnTo>
                    <a:lnTo>
                      <a:pt x="1391" y="1954"/>
                    </a:lnTo>
                    <a:lnTo>
                      <a:pt x="1420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1" y="1904"/>
                    </a:lnTo>
                    <a:lnTo>
                      <a:pt x="1542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1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7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6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4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0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7" y="424"/>
                    </a:lnTo>
                    <a:lnTo>
                      <a:pt x="1782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2" y="395"/>
                    </a:lnTo>
                    <a:lnTo>
                      <a:pt x="1810" y="388"/>
                    </a:lnTo>
                    <a:lnTo>
                      <a:pt x="1818" y="383"/>
                    </a:lnTo>
                    <a:lnTo>
                      <a:pt x="1827" y="378"/>
                    </a:lnTo>
                    <a:lnTo>
                      <a:pt x="1836" y="374"/>
                    </a:lnTo>
                    <a:lnTo>
                      <a:pt x="1846" y="369"/>
                    </a:lnTo>
                    <a:lnTo>
                      <a:pt x="1856" y="366"/>
                    </a:lnTo>
                    <a:lnTo>
                      <a:pt x="1868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2" y="349"/>
                    </a:lnTo>
                    <a:lnTo>
                      <a:pt x="2771" y="347"/>
                    </a:lnTo>
                    <a:lnTo>
                      <a:pt x="2790" y="343"/>
                    </a:lnTo>
                    <a:lnTo>
                      <a:pt x="2807" y="338"/>
                    </a:lnTo>
                    <a:lnTo>
                      <a:pt x="2821" y="331"/>
                    </a:lnTo>
                    <a:lnTo>
                      <a:pt x="2836" y="323"/>
                    </a:lnTo>
                    <a:lnTo>
                      <a:pt x="2849" y="313"/>
                    </a:lnTo>
                    <a:lnTo>
                      <a:pt x="2860" y="303"/>
                    </a:lnTo>
                    <a:lnTo>
                      <a:pt x="2871" y="290"/>
                    </a:lnTo>
                    <a:lnTo>
                      <a:pt x="2880" y="277"/>
                    </a:lnTo>
                    <a:lnTo>
                      <a:pt x="2887" y="263"/>
                    </a:lnTo>
                    <a:lnTo>
                      <a:pt x="2894" y="248"/>
                    </a:lnTo>
                    <a:lnTo>
                      <a:pt x="2899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5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4A7DA5F1-A213-41AC-9855-B8CA49CCD5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19263" y="3114675"/>
                <a:ext cx="922338" cy="628650"/>
              </a:xfrm>
              <a:custGeom>
                <a:avLst/>
                <a:gdLst>
                  <a:gd name="T0" fmla="*/ 486 w 2906"/>
                  <a:gd name="T1" fmla="*/ 7 h 1980"/>
                  <a:gd name="T2" fmla="*/ 344 w 2906"/>
                  <a:gd name="T3" fmla="*/ 43 h 1980"/>
                  <a:gd name="T4" fmla="*/ 221 w 2906"/>
                  <a:gd name="T5" fmla="*/ 108 h 1980"/>
                  <a:gd name="T6" fmla="*/ 124 w 2906"/>
                  <a:gd name="T7" fmla="*/ 200 h 1980"/>
                  <a:gd name="T8" fmla="*/ 53 w 2906"/>
                  <a:gd name="T9" fmla="*/ 318 h 1980"/>
                  <a:gd name="T10" fmla="*/ 10 w 2906"/>
                  <a:gd name="T11" fmla="*/ 458 h 1980"/>
                  <a:gd name="T12" fmla="*/ 0 w 2906"/>
                  <a:gd name="T13" fmla="*/ 1398 h 1980"/>
                  <a:gd name="T14" fmla="*/ 17 w 2906"/>
                  <a:gd name="T15" fmla="*/ 1553 h 1980"/>
                  <a:gd name="T16" fmla="*/ 64 w 2906"/>
                  <a:gd name="T17" fmla="*/ 1688 h 1980"/>
                  <a:gd name="T18" fmla="*/ 142 w 2906"/>
                  <a:gd name="T19" fmla="*/ 1800 h 1980"/>
                  <a:gd name="T20" fmla="*/ 244 w 2906"/>
                  <a:gd name="T21" fmla="*/ 1888 h 1980"/>
                  <a:gd name="T22" fmla="*/ 371 w 2906"/>
                  <a:gd name="T23" fmla="*/ 1947 h 1980"/>
                  <a:gd name="T24" fmla="*/ 517 w 2906"/>
                  <a:gd name="T25" fmla="*/ 1977 h 1980"/>
                  <a:gd name="T26" fmla="*/ 1998 w 2906"/>
                  <a:gd name="T27" fmla="*/ 1979 h 1980"/>
                  <a:gd name="T28" fmla="*/ 2051 w 2906"/>
                  <a:gd name="T29" fmla="*/ 1964 h 1980"/>
                  <a:gd name="T30" fmla="*/ 2135 w 2906"/>
                  <a:gd name="T31" fmla="*/ 1907 h 1980"/>
                  <a:gd name="T32" fmla="*/ 2192 w 2906"/>
                  <a:gd name="T33" fmla="*/ 1823 h 1980"/>
                  <a:gd name="T34" fmla="*/ 2207 w 2906"/>
                  <a:gd name="T35" fmla="*/ 1770 h 1980"/>
                  <a:gd name="T36" fmla="*/ 2205 w 2906"/>
                  <a:gd name="T37" fmla="*/ 1303 h 1980"/>
                  <a:gd name="T38" fmla="*/ 2170 w 2906"/>
                  <a:gd name="T39" fmla="*/ 1227 h 1980"/>
                  <a:gd name="T40" fmla="*/ 2105 w 2906"/>
                  <a:gd name="T41" fmla="*/ 1178 h 1980"/>
                  <a:gd name="T42" fmla="*/ 2017 w 2906"/>
                  <a:gd name="T43" fmla="*/ 1166 h 1980"/>
                  <a:gd name="T44" fmla="*/ 1933 w 2906"/>
                  <a:gd name="T45" fmla="*/ 1193 h 1980"/>
                  <a:gd name="T46" fmla="*/ 1879 w 2906"/>
                  <a:gd name="T47" fmla="*/ 1252 h 1980"/>
                  <a:gd name="T48" fmla="*/ 1860 w 2906"/>
                  <a:gd name="T49" fmla="*/ 1340 h 1980"/>
                  <a:gd name="T50" fmla="*/ 548 w 2906"/>
                  <a:gd name="T51" fmla="*/ 1628 h 1980"/>
                  <a:gd name="T52" fmla="*/ 495 w 2906"/>
                  <a:gd name="T53" fmla="*/ 1611 h 1980"/>
                  <a:gd name="T54" fmla="*/ 405 w 2906"/>
                  <a:gd name="T55" fmla="*/ 1541 h 1980"/>
                  <a:gd name="T56" fmla="*/ 359 w 2906"/>
                  <a:gd name="T57" fmla="*/ 1463 h 1980"/>
                  <a:gd name="T58" fmla="*/ 349 w 2906"/>
                  <a:gd name="T59" fmla="*/ 1409 h 1980"/>
                  <a:gd name="T60" fmla="*/ 352 w 2906"/>
                  <a:gd name="T61" fmla="*/ 550 h 1980"/>
                  <a:gd name="T62" fmla="*/ 368 w 2906"/>
                  <a:gd name="T63" fmla="*/ 497 h 1980"/>
                  <a:gd name="T64" fmla="*/ 438 w 2906"/>
                  <a:gd name="T65" fmla="*/ 407 h 1980"/>
                  <a:gd name="T66" fmla="*/ 517 w 2906"/>
                  <a:gd name="T67" fmla="*/ 361 h 1980"/>
                  <a:gd name="T68" fmla="*/ 571 w 2906"/>
                  <a:gd name="T69" fmla="*/ 350 h 1980"/>
                  <a:gd name="T70" fmla="*/ 2357 w 2906"/>
                  <a:gd name="T71" fmla="*/ 353 h 1980"/>
                  <a:gd name="T72" fmla="*/ 2410 w 2906"/>
                  <a:gd name="T73" fmla="*/ 370 h 1980"/>
                  <a:gd name="T74" fmla="*/ 2500 w 2906"/>
                  <a:gd name="T75" fmla="*/ 440 h 1980"/>
                  <a:gd name="T76" fmla="*/ 2546 w 2906"/>
                  <a:gd name="T77" fmla="*/ 518 h 1980"/>
                  <a:gd name="T78" fmla="*/ 2556 w 2906"/>
                  <a:gd name="T79" fmla="*/ 572 h 1980"/>
                  <a:gd name="T80" fmla="*/ 2564 w 2906"/>
                  <a:gd name="T81" fmla="*/ 1856 h 1980"/>
                  <a:gd name="T82" fmla="*/ 2605 w 2906"/>
                  <a:gd name="T83" fmla="*/ 1927 h 1980"/>
                  <a:gd name="T84" fmla="*/ 2676 w 2906"/>
                  <a:gd name="T85" fmla="*/ 1972 h 1980"/>
                  <a:gd name="T86" fmla="*/ 2767 w 2906"/>
                  <a:gd name="T87" fmla="*/ 1978 h 1980"/>
                  <a:gd name="T88" fmla="*/ 2844 w 2906"/>
                  <a:gd name="T89" fmla="*/ 1947 h 1980"/>
                  <a:gd name="T90" fmla="*/ 2892 w 2906"/>
                  <a:gd name="T91" fmla="*/ 1883 h 1980"/>
                  <a:gd name="T92" fmla="*/ 2906 w 2906"/>
                  <a:gd name="T93" fmla="*/ 583 h 1980"/>
                  <a:gd name="T94" fmla="*/ 2889 w 2906"/>
                  <a:gd name="T95" fmla="*/ 428 h 1980"/>
                  <a:gd name="T96" fmla="*/ 2842 w 2906"/>
                  <a:gd name="T97" fmla="*/ 293 h 1980"/>
                  <a:gd name="T98" fmla="*/ 2764 w 2906"/>
                  <a:gd name="T99" fmla="*/ 180 h 1980"/>
                  <a:gd name="T100" fmla="*/ 2662 w 2906"/>
                  <a:gd name="T101" fmla="*/ 92 h 1980"/>
                  <a:gd name="T102" fmla="*/ 2535 w 2906"/>
                  <a:gd name="T103" fmla="*/ 33 h 1980"/>
                  <a:gd name="T104" fmla="*/ 2389 w 2906"/>
                  <a:gd name="T105" fmla="*/ 2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06" h="1980">
                    <a:moveTo>
                      <a:pt x="2325" y="0"/>
                    </a:moveTo>
                    <a:lnTo>
                      <a:pt x="581" y="0"/>
                    </a:lnTo>
                    <a:lnTo>
                      <a:pt x="548" y="1"/>
                    </a:lnTo>
                    <a:lnTo>
                      <a:pt x="517" y="3"/>
                    </a:lnTo>
                    <a:lnTo>
                      <a:pt x="486" y="7"/>
                    </a:lnTo>
                    <a:lnTo>
                      <a:pt x="456" y="11"/>
                    </a:lnTo>
                    <a:lnTo>
                      <a:pt x="427" y="17"/>
                    </a:lnTo>
                    <a:lnTo>
                      <a:pt x="398" y="24"/>
                    </a:lnTo>
                    <a:lnTo>
                      <a:pt x="371" y="33"/>
                    </a:lnTo>
                    <a:lnTo>
                      <a:pt x="344" y="43"/>
                    </a:lnTo>
                    <a:lnTo>
                      <a:pt x="317" y="53"/>
                    </a:lnTo>
                    <a:lnTo>
                      <a:pt x="292" y="65"/>
                    </a:lnTo>
                    <a:lnTo>
                      <a:pt x="267" y="79"/>
                    </a:lnTo>
                    <a:lnTo>
                      <a:pt x="244" y="92"/>
                    </a:lnTo>
                    <a:lnTo>
                      <a:pt x="221" y="108"/>
                    </a:lnTo>
                    <a:lnTo>
                      <a:pt x="200" y="125"/>
                    </a:lnTo>
                    <a:lnTo>
                      <a:pt x="180" y="142"/>
                    </a:lnTo>
                    <a:lnTo>
                      <a:pt x="159" y="161"/>
                    </a:lnTo>
                    <a:lnTo>
                      <a:pt x="142" y="180"/>
                    </a:lnTo>
                    <a:lnTo>
                      <a:pt x="124" y="200"/>
                    </a:lnTo>
                    <a:lnTo>
                      <a:pt x="108" y="223"/>
                    </a:lnTo>
                    <a:lnTo>
                      <a:pt x="92" y="245"/>
                    </a:lnTo>
                    <a:lnTo>
                      <a:pt x="77" y="269"/>
                    </a:lnTo>
                    <a:lnTo>
                      <a:pt x="64" y="293"/>
                    </a:lnTo>
                    <a:lnTo>
                      <a:pt x="53" y="318"/>
                    </a:lnTo>
                    <a:lnTo>
                      <a:pt x="42" y="344"/>
                    </a:lnTo>
                    <a:lnTo>
                      <a:pt x="33" y="371"/>
                    </a:lnTo>
                    <a:lnTo>
                      <a:pt x="24" y="399"/>
                    </a:lnTo>
                    <a:lnTo>
                      <a:pt x="17" y="428"/>
                    </a:lnTo>
                    <a:lnTo>
                      <a:pt x="10" y="458"/>
                    </a:lnTo>
                    <a:lnTo>
                      <a:pt x="6" y="487"/>
                    </a:lnTo>
                    <a:lnTo>
                      <a:pt x="2" y="519"/>
                    </a:lnTo>
                    <a:lnTo>
                      <a:pt x="1" y="550"/>
                    </a:lnTo>
                    <a:lnTo>
                      <a:pt x="0" y="583"/>
                    </a:lnTo>
                    <a:lnTo>
                      <a:pt x="0" y="1398"/>
                    </a:lnTo>
                    <a:lnTo>
                      <a:pt x="1" y="1430"/>
                    </a:lnTo>
                    <a:lnTo>
                      <a:pt x="2" y="1463"/>
                    </a:lnTo>
                    <a:lnTo>
                      <a:pt x="6" y="1493"/>
                    </a:lnTo>
                    <a:lnTo>
                      <a:pt x="10" y="1523"/>
                    </a:lnTo>
                    <a:lnTo>
                      <a:pt x="17" y="1553"/>
                    </a:lnTo>
                    <a:lnTo>
                      <a:pt x="24" y="1582"/>
                    </a:lnTo>
                    <a:lnTo>
                      <a:pt x="33" y="1609"/>
                    </a:lnTo>
                    <a:lnTo>
                      <a:pt x="42" y="1637"/>
                    </a:lnTo>
                    <a:lnTo>
                      <a:pt x="53" y="1663"/>
                    </a:lnTo>
                    <a:lnTo>
                      <a:pt x="64" y="1688"/>
                    </a:lnTo>
                    <a:lnTo>
                      <a:pt x="77" y="1712"/>
                    </a:lnTo>
                    <a:lnTo>
                      <a:pt x="92" y="1736"/>
                    </a:lnTo>
                    <a:lnTo>
                      <a:pt x="108" y="1758"/>
                    </a:lnTo>
                    <a:lnTo>
                      <a:pt x="124" y="1780"/>
                    </a:lnTo>
                    <a:lnTo>
                      <a:pt x="142" y="1800"/>
                    </a:lnTo>
                    <a:lnTo>
                      <a:pt x="159" y="1820"/>
                    </a:lnTo>
                    <a:lnTo>
                      <a:pt x="180" y="1838"/>
                    </a:lnTo>
                    <a:lnTo>
                      <a:pt x="200" y="1856"/>
                    </a:lnTo>
                    <a:lnTo>
                      <a:pt x="221" y="1872"/>
                    </a:lnTo>
                    <a:lnTo>
                      <a:pt x="244" y="1888"/>
                    </a:lnTo>
                    <a:lnTo>
                      <a:pt x="267" y="1902"/>
                    </a:lnTo>
                    <a:lnTo>
                      <a:pt x="292" y="1915"/>
                    </a:lnTo>
                    <a:lnTo>
                      <a:pt x="317" y="1927"/>
                    </a:lnTo>
                    <a:lnTo>
                      <a:pt x="344" y="1938"/>
                    </a:lnTo>
                    <a:lnTo>
                      <a:pt x="371" y="1947"/>
                    </a:lnTo>
                    <a:lnTo>
                      <a:pt x="398" y="1956"/>
                    </a:lnTo>
                    <a:lnTo>
                      <a:pt x="427" y="1963"/>
                    </a:lnTo>
                    <a:lnTo>
                      <a:pt x="456" y="1969"/>
                    </a:lnTo>
                    <a:lnTo>
                      <a:pt x="486" y="1973"/>
                    </a:lnTo>
                    <a:lnTo>
                      <a:pt x="517" y="1977"/>
                    </a:lnTo>
                    <a:lnTo>
                      <a:pt x="548" y="1979"/>
                    </a:lnTo>
                    <a:lnTo>
                      <a:pt x="581" y="1980"/>
                    </a:lnTo>
                    <a:lnTo>
                      <a:pt x="1976" y="1980"/>
                    </a:lnTo>
                    <a:lnTo>
                      <a:pt x="1987" y="1979"/>
                    </a:lnTo>
                    <a:lnTo>
                      <a:pt x="1998" y="1979"/>
                    </a:lnTo>
                    <a:lnTo>
                      <a:pt x="2008" y="1977"/>
                    </a:lnTo>
                    <a:lnTo>
                      <a:pt x="2019" y="1974"/>
                    </a:lnTo>
                    <a:lnTo>
                      <a:pt x="2029" y="1972"/>
                    </a:lnTo>
                    <a:lnTo>
                      <a:pt x="2041" y="1969"/>
                    </a:lnTo>
                    <a:lnTo>
                      <a:pt x="2051" y="1964"/>
                    </a:lnTo>
                    <a:lnTo>
                      <a:pt x="2061" y="1960"/>
                    </a:lnTo>
                    <a:lnTo>
                      <a:pt x="2081" y="1950"/>
                    </a:lnTo>
                    <a:lnTo>
                      <a:pt x="2100" y="1937"/>
                    </a:lnTo>
                    <a:lnTo>
                      <a:pt x="2118" y="1923"/>
                    </a:lnTo>
                    <a:lnTo>
                      <a:pt x="2135" y="1907"/>
                    </a:lnTo>
                    <a:lnTo>
                      <a:pt x="2151" y="1890"/>
                    </a:lnTo>
                    <a:lnTo>
                      <a:pt x="2165" y="1872"/>
                    </a:lnTo>
                    <a:lnTo>
                      <a:pt x="2178" y="1853"/>
                    </a:lnTo>
                    <a:lnTo>
                      <a:pt x="2188" y="1833"/>
                    </a:lnTo>
                    <a:lnTo>
                      <a:pt x="2192" y="1823"/>
                    </a:lnTo>
                    <a:lnTo>
                      <a:pt x="2197" y="1812"/>
                    </a:lnTo>
                    <a:lnTo>
                      <a:pt x="2200" y="1801"/>
                    </a:lnTo>
                    <a:lnTo>
                      <a:pt x="2202" y="1791"/>
                    </a:lnTo>
                    <a:lnTo>
                      <a:pt x="2205" y="1780"/>
                    </a:lnTo>
                    <a:lnTo>
                      <a:pt x="2207" y="1770"/>
                    </a:lnTo>
                    <a:lnTo>
                      <a:pt x="2208" y="1758"/>
                    </a:lnTo>
                    <a:lnTo>
                      <a:pt x="2208" y="1747"/>
                    </a:lnTo>
                    <a:lnTo>
                      <a:pt x="2208" y="1340"/>
                    </a:lnTo>
                    <a:lnTo>
                      <a:pt x="2207" y="1321"/>
                    </a:lnTo>
                    <a:lnTo>
                      <a:pt x="2205" y="1303"/>
                    </a:lnTo>
                    <a:lnTo>
                      <a:pt x="2200" y="1286"/>
                    </a:lnTo>
                    <a:lnTo>
                      <a:pt x="2195" y="1270"/>
                    </a:lnTo>
                    <a:lnTo>
                      <a:pt x="2188" y="1254"/>
                    </a:lnTo>
                    <a:lnTo>
                      <a:pt x="2179" y="1240"/>
                    </a:lnTo>
                    <a:lnTo>
                      <a:pt x="2170" y="1227"/>
                    </a:lnTo>
                    <a:lnTo>
                      <a:pt x="2159" y="1215"/>
                    </a:lnTo>
                    <a:lnTo>
                      <a:pt x="2146" y="1204"/>
                    </a:lnTo>
                    <a:lnTo>
                      <a:pt x="2134" y="1194"/>
                    </a:lnTo>
                    <a:lnTo>
                      <a:pt x="2119" y="1186"/>
                    </a:lnTo>
                    <a:lnTo>
                      <a:pt x="2105" y="1178"/>
                    </a:lnTo>
                    <a:lnTo>
                      <a:pt x="2089" y="1172"/>
                    </a:lnTo>
                    <a:lnTo>
                      <a:pt x="2072" y="1169"/>
                    </a:lnTo>
                    <a:lnTo>
                      <a:pt x="2055" y="1166"/>
                    </a:lnTo>
                    <a:lnTo>
                      <a:pt x="2037" y="1166"/>
                    </a:lnTo>
                    <a:lnTo>
                      <a:pt x="2017" y="1166"/>
                    </a:lnTo>
                    <a:lnTo>
                      <a:pt x="1998" y="1169"/>
                    </a:lnTo>
                    <a:lnTo>
                      <a:pt x="1981" y="1172"/>
                    </a:lnTo>
                    <a:lnTo>
                      <a:pt x="1964" y="1178"/>
                    </a:lnTo>
                    <a:lnTo>
                      <a:pt x="1949" y="1185"/>
                    </a:lnTo>
                    <a:lnTo>
                      <a:pt x="1933" y="1193"/>
                    </a:lnTo>
                    <a:lnTo>
                      <a:pt x="1921" y="1202"/>
                    </a:lnTo>
                    <a:lnTo>
                      <a:pt x="1908" y="1213"/>
                    </a:lnTo>
                    <a:lnTo>
                      <a:pt x="1897" y="1225"/>
                    </a:lnTo>
                    <a:lnTo>
                      <a:pt x="1887" y="1238"/>
                    </a:lnTo>
                    <a:lnTo>
                      <a:pt x="1879" y="1252"/>
                    </a:lnTo>
                    <a:lnTo>
                      <a:pt x="1872" y="1268"/>
                    </a:lnTo>
                    <a:lnTo>
                      <a:pt x="1867" y="1285"/>
                    </a:lnTo>
                    <a:lnTo>
                      <a:pt x="1863" y="1302"/>
                    </a:lnTo>
                    <a:lnTo>
                      <a:pt x="1860" y="1321"/>
                    </a:lnTo>
                    <a:lnTo>
                      <a:pt x="1860" y="1340"/>
                    </a:lnTo>
                    <a:lnTo>
                      <a:pt x="1860" y="1631"/>
                    </a:lnTo>
                    <a:lnTo>
                      <a:pt x="581" y="1631"/>
                    </a:lnTo>
                    <a:lnTo>
                      <a:pt x="571" y="1630"/>
                    </a:lnTo>
                    <a:lnTo>
                      <a:pt x="559" y="1629"/>
                    </a:lnTo>
                    <a:lnTo>
                      <a:pt x="548" y="1628"/>
                    </a:lnTo>
                    <a:lnTo>
                      <a:pt x="538" y="1626"/>
                    </a:lnTo>
                    <a:lnTo>
                      <a:pt x="527" y="1622"/>
                    </a:lnTo>
                    <a:lnTo>
                      <a:pt x="517" y="1619"/>
                    </a:lnTo>
                    <a:lnTo>
                      <a:pt x="505" y="1616"/>
                    </a:lnTo>
                    <a:lnTo>
                      <a:pt x="495" y="1611"/>
                    </a:lnTo>
                    <a:lnTo>
                      <a:pt x="475" y="1600"/>
                    </a:lnTo>
                    <a:lnTo>
                      <a:pt x="456" y="1587"/>
                    </a:lnTo>
                    <a:lnTo>
                      <a:pt x="438" y="1574"/>
                    </a:lnTo>
                    <a:lnTo>
                      <a:pt x="421" y="1558"/>
                    </a:lnTo>
                    <a:lnTo>
                      <a:pt x="405" y="1541"/>
                    </a:lnTo>
                    <a:lnTo>
                      <a:pt x="391" y="1523"/>
                    </a:lnTo>
                    <a:lnTo>
                      <a:pt x="378" y="1503"/>
                    </a:lnTo>
                    <a:lnTo>
                      <a:pt x="368" y="1484"/>
                    </a:lnTo>
                    <a:lnTo>
                      <a:pt x="364" y="1473"/>
                    </a:lnTo>
                    <a:lnTo>
                      <a:pt x="359" y="1463"/>
                    </a:lnTo>
                    <a:lnTo>
                      <a:pt x="356" y="1452"/>
                    </a:lnTo>
                    <a:lnTo>
                      <a:pt x="354" y="1441"/>
                    </a:lnTo>
                    <a:lnTo>
                      <a:pt x="352" y="1431"/>
                    </a:lnTo>
                    <a:lnTo>
                      <a:pt x="349" y="1420"/>
                    </a:lnTo>
                    <a:lnTo>
                      <a:pt x="349" y="140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72"/>
                    </a:lnTo>
                    <a:lnTo>
                      <a:pt x="349" y="561"/>
                    </a:lnTo>
                    <a:lnTo>
                      <a:pt x="352" y="550"/>
                    </a:lnTo>
                    <a:lnTo>
                      <a:pt x="354" y="539"/>
                    </a:lnTo>
                    <a:lnTo>
                      <a:pt x="356" y="529"/>
                    </a:lnTo>
                    <a:lnTo>
                      <a:pt x="359" y="518"/>
                    </a:lnTo>
                    <a:lnTo>
                      <a:pt x="364" y="507"/>
                    </a:lnTo>
                    <a:lnTo>
                      <a:pt x="368" y="497"/>
                    </a:lnTo>
                    <a:lnTo>
                      <a:pt x="378" y="477"/>
                    </a:lnTo>
                    <a:lnTo>
                      <a:pt x="391" y="458"/>
                    </a:lnTo>
                    <a:lnTo>
                      <a:pt x="405" y="440"/>
                    </a:lnTo>
                    <a:lnTo>
                      <a:pt x="421" y="423"/>
                    </a:lnTo>
                    <a:lnTo>
                      <a:pt x="438" y="407"/>
                    </a:lnTo>
                    <a:lnTo>
                      <a:pt x="456" y="393"/>
                    </a:lnTo>
                    <a:lnTo>
                      <a:pt x="475" y="380"/>
                    </a:lnTo>
                    <a:lnTo>
                      <a:pt x="495" y="370"/>
                    </a:lnTo>
                    <a:lnTo>
                      <a:pt x="505" y="366"/>
                    </a:lnTo>
                    <a:lnTo>
                      <a:pt x="517" y="361"/>
                    </a:lnTo>
                    <a:lnTo>
                      <a:pt x="527" y="358"/>
                    </a:lnTo>
                    <a:lnTo>
                      <a:pt x="538" y="354"/>
                    </a:lnTo>
                    <a:lnTo>
                      <a:pt x="548" y="352"/>
                    </a:lnTo>
                    <a:lnTo>
                      <a:pt x="559" y="351"/>
                    </a:lnTo>
                    <a:lnTo>
                      <a:pt x="571" y="350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35" y="350"/>
                    </a:lnTo>
                    <a:lnTo>
                      <a:pt x="2346" y="351"/>
                    </a:lnTo>
                    <a:lnTo>
                      <a:pt x="2357" y="353"/>
                    </a:lnTo>
                    <a:lnTo>
                      <a:pt x="2368" y="356"/>
                    </a:lnTo>
                    <a:lnTo>
                      <a:pt x="2379" y="358"/>
                    </a:lnTo>
                    <a:lnTo>
                      <a:pt x="2389" y="361"/>
                    </a:lnTo>
                    <a:lnTo>
                      <a:pt x="2400" y="366"/>
                    </a:lnTo>
                    <a:lnTo>
                      <a:pt x="2410" y="370"/>
                    </a:lnTo>
                    <a:lnTo>
                      <a:pt x="2430" y="380"/>
                    </a:lnTo>
                    <a:lnTo>
                      <a:pt x="2450" y="393"/>
                    </a:lnTo>
                    <a:lnTo>
                      <a:pt x="2468" y="407"/>
                    </a:lnTo>
                    <a:lnTo>
                      <a:pt x="2484" y="423"/>
                    </a:lnTo>
                    <a:lnTo>
                      <a:pt x="2500" y="440"/>
                    </a:lnTo>
                    <a:lnTo>
                      <a:pt x="2515" y="458"/>
                    </a:lnTo>
                    <a:lnTo>
                      <a:pt x="2527" y="477"/>
                    </a:lnTo>
                    <a:lnTo>
                      <a:pt x="2537" y="497"/>
                    </a:lnTo>
                    <a:lnTo>
                      <a:pt x="2542" y="507"/>
                    </a:lnTo>
                    <a:lnTo>
                      <a:pt x="2546" y="518"/>
                    </a:lnTo>
                    <a:lnTo>
                      <a:pt x="2549" y="529"/>
                    </a:lnTo>
                    <a:lnTo>
                      <a:pt x="2552" y="539"/>
                    </a:lnTo>
                    <a:lnTo>
                      <a:pt x="2554" y="550"/>
                    </a:lnTo>
                    <a:lnTo>
                      <a:pt x="2556" y="561"/>
                    </a:lnTo>
                    <a:lnTo>
                      <a:pt x="2556" y="572"/>
                    </a:lnTo>
                    <a:lnTo>
                      <a:pt x="2557" y="583"/>
                    </a:lnTo>
                    <a:lnTo>
                      <a:pt x="2557" y="1806"/>
                    </a:lnTo>
                    <a:lnTo>
                      <a:pt x="2558" y="1823"/>
                    </a:lnTo>
                    <a:lnTo>
                      <a:pt x="2561" y="1839"/>
                    </a:lnTo>
                    <a:lnTo>
                      <a:pt x="2564" y="1856"/>
                    </a:lnTo>
                    <a:lnTo>
                      <a:pt x="2570" y="1872"/>
                    </a:lnTo>
                    <a:lnTo>
                      <a:pt x="2576" y="1887"/>
                    </a:lnTo>
                    <a:lnTo>
                      <a:pt x="2584" y="1901"/>
                    </a:lnTo>
                    <a:lnTo>
                      <a:pt x="2594" y="1915"/>
                    </a:lnTo>
                    <a:lnTo>
                      <a:pt x="2605" y="1927"/>
                    </a:lnTo>
                    <a:lnTo>
                      <a:pt x="2617" y="1938"/>
                    </a:lnTo>
                    <a:lnTo>
                      <a:pt x="2630" y="1949"/>
                    </a:lnTo>
                    <a:lnTo>
                      <a:pt x="2645" y="1958"/>
                    </a:lnTo>
                    <a:lnTo>
                      <a:pt x="2660" y="1965"/>
                    </a:lnTo>
                    <a:lnTo>
                      <a:pt x="2676" y="1972"/>
                    </a:lnTo>
                    <a:lnTo>
                      <a:pt x="2694" y="1977"/>
                    </a:lnTo>
                    <a:lnTo>
                      <a:pt x="2712" y="1979"/>
                    </a:lnTo>
                    <a:lnTo>
                      <a:pt x="2731" y="1980"/>
                    </a:lnTo>
                    <a:lnTo>
                      <a:pt x="2749" y="1979"/>
                    </a:lnTo>
                    <a:lnTo>
                      <a:pt x="2767" y="1978"/>
                    </a:lnTo>
                    <a:lnTo>
                      <a:pt x="2784" y="1974"/>
                    </a:lnTo>
                    <a:lnTo>
                      <a:pt x="2800" y="1970"/>
                    </a:lnTo>
                    <a:lnTo>
                      <a:pt x="2816" y="1963"/>
                    </a:lnTo>
                    <a:lnTo>
                      <a:pt x="2830" y="1956"/>
                    </a:lnTo>
                    <a:lnTo>
                      <a:pt x="2844" y="1947"/>
                    </a:lnTo>
                    <a:lnTo>
                      <a:pt x="2856" y="1937"/>
                    </a:lnTo>
                    <a:lnTo>
                      <a:pt x="2866" y="1926"/>
                    </a:lnTo>
                    <a:lnTo>
                      <a:pt x="2876" y="1913"/>
                    </a:lnTo>
                    <a:lnTo>
                      <a:pt x="2885" y="1899"/>
                    </a:lnTo>
                    <a:lnTo>
                      <a:pt x="2892" y="1883"/>
                    </a:lnTo>
                    <a:lnTo>
                      <a:pt x="2898" y="1866"/>
                    </a:lnTo>
                    <a:lnTo>
                      <a:pt x="2902" y="1847"/>
                    </a:lnTo>
                    <a:lnTo>
                      <a:pt x="2904" y="1827"/>
                    </a:lnTo>
                    <a:lnTo>
                      <a:pt x="2906" y="1806"/>
                    </a:lnTo>
                    <a:lnTo>
                      <a:pt x="2906" y="583"/>
                    </a:lnTo>
                    <a:lnTo>
                      <a:pt x="2904" y="550"/>
                    </a:lnTo>
                    <a:lnTo>
                      <a:pt x="2903" y="519"/>
                    </a:lnTo>
                    <a:lnTo>
                      <a:pt x="2900" y="487"/>
                    </a:lnTo>
                    <a:lnTo>
                      <a:pt x="2895" y="458"/>
                    </a:lnTo>
                    <a:lnTo>
                      <a:pt x="2889" y="428"/>
                    </a:lnTo>
                    <a:lnTo>
                      <a:pt x="2882" y="399"/>
                    </a:lnTo>
                    <a:lnTo>
                      <a:pt x="2873" y="371"/>
                    </a:lnTo>
                    <a:lnTo>
                      <a:pt x="2864" y="344"/>
                    </a:lnTo>
                    <a:lnTo>
                      <a:pt x="2853" y="318"/>
                    </a:lnTo>
                    <a:lnTo>
                      <a:pt x="2842" y="293"/>
                    </a:lnTo>
                    <a:lnTo>
                      <a:pt x="2828" y="269"/>
                    </a:lnTo>
                    <a:lnTo>
                      <a:pt x="2813" y="245"/>
                    </a:lnTo>
                    <a:lnTo>
                      <a:pt x="2799" y="223"/>
                    </a:lnTo>
                    <a:lnTo>
                      <a:pt x="2782" y="200"/>
                    </a:lnTo>
                    <a:lnTo>
                      <a:pt x="2764" y="180"/>
                    </a:lnTo>
                    <a:lnTo>
                      <a:pt x="2746" y="161"/>
                    </a:lnTo>
                    <a:lnTo>
                      <a:pt x="2726" y="142"/>
                    </a:lnTo>
                    <a:lnTo>
                      <a:pt x="2706" y="125"/>
                    </a:lnTo>
                    <a:lnTo>
                      <a:pt x="2684" y="108"/>
                    </a:lnTo>
                    <a:lnTo>
                      <a:pt x="2662" y="92"/>
                    </a:lnTo>
                    <a:lnTo>
                      <a:pt x="2638" y="78"/>
                    </a:lnTo>
                    <a:lnTo>
                      <a:pt x="2614" y="65"/>
                    </a:lnTo>
                    <a:lnTo>
                      <a:pt x="2589" y="53"/>
                    </a:lnTo>
                    <a:lnTo>
                      <a:pt x="2563" y="42"/>
                    </a:lnTo>
                    <a:lnTo>
                      <a:pt x="2535" y="33"/>
                    </a:lnTo>
                    <a:lnTo>
                      <a:pt x="2508" y="24"/>
                    </a:lnTo>
                    <a:lnTo>
                      <a:pt x="2479" y="17"/>
                    </a:lnTo>
                    <a:lnTo>
                      <a:pt x="2450" y="11"/>
                    </a:lnTo>
                    <a:lnTo>
                      <a:pt x="2419" y="6"/>
                    </a:lnTo>
                    <a:lnTo>
                      <a:pt x="2389" y="2"/>
                    </a:lnTo>
                    <a:lnTo>
                      <a:pt x="2356" y="1"/>
                    </a:lnTo>
                    <a:lnTo>
                      <a:pt x="2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0FC5DCCC-C843-44A0-A331-AA65FE702E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87863" y="3114675"/>
                <a:ext cx="922338" cy="628650"/>
              </a:xfrm>
              <a:custGeom>
                <a:avLst/>
                <a:gdLst>
                  <a:gd name="T0" fmla="*/ 8 w 2905"/>
                  <a:gd name="T1" fmla="*/ 1540 h 1980"/>
                  <a:gd name="T2" fmla="*/ 41 w 2905"/>
                  <a:gd name="T3" fmla="*/ 1688 h 1980"/>
                  <a:gd name="T4" fmla="*/ 103 w 2905"/>
                  <a:gd name="T5" fmla="*/ 1805 h 1980"/>
                  <a:gd name="T6" fmla="*/ 194 w 2905"/>
                  <a:gd name="T7" fmla="*/ 1890 h 1980"/>
                  <a:gd name="T8" fmla="*/ 316 w 2905"/>
                  <a:gd name="T9" fmla="*/ 1946 h 1980"/>
                  <a:gd name="T10" fmla="*/ 471 w 2905"/>
                  <a:gd name="T11" fmla="*/ 1976 h 1980"/>
                  <a:gd name="T12" fmla="*/ 849 w 2905"/>
                  <a:gd name="T13" fmla="*/ 1980 h 1980"/>
                  <a:gd name="T14" fmla="*/ 1522 w 2905"/>
                  <a:gd name="T15" fmla="*/ 1980 h 1980"/>
                  <a:gd name="T16" fmla="*/ 2193 w 2905"/>
                  <a:gd name="T17" fmla="*/ 1980 h 1980"/>
                  <a:gd name="T18" fmla="*/ 2749 w 2905"/>
                  <a:gd name="T19" fmla="*/ 1979 h 1980"/>
                  <a:gd name="T20" fmla="*/ 2832 w 2905"/>
                  <a:gd name="T21" fmla="*/ 1953 h 1980"/>
                  <a:gd name="T22" fmla="*/ 2886 w 2905"/>
                  <a:gd name="T23" fmla="*/ 1893 h 1980"/>
                  <a:gd name="T24" fmla="*/ 2905 w 2905"/>
                  <a:gd name="T25" fmla="*/ 1805 h 1980"/>
                  <a:gd name="T26" fmla="*/ 2886 w 2905"/>
                  <a:gd name="T27" fmla="*/ 1718 h 1980"/>
                  <a:gd name="T28" fmla="*/ 2833 w 2905"/>
                  <a:gd name="T29" fmla="*/ 1658 h 1980"/>
                  <a:gd name="T30" fmla="*/ 2751 w 2905"/>
                  <a:gd name="T31" fmla="*/ 1631 h 1980"/>
                  <a:gd name="T32" fmla="*/ 494 w 2905"/>
                  <a:gd name="T33" fmla="*/ 1623 h 1980"/>
                  <a:gd name="T34" fmla="*/ 430 w 2905"/>
                  <a:gd name="T35" fmla="*/ 1601 h 1980"/>
                  <a:gd name="T36" fmla="*/ 392 w 2905"/>
                  <a:gd name="T37" fmla="*/ 1571 h 1980"/>
                  <a:gd name="T38" fmla="*/ 367 w 2905"/>
                  <a:gd name="T39" fmla="*/ 1527 h 1980"/>
                  <a:gd name="T40" fmla="*/ 349 w 2905"/>
                  <a:gd name="T41" fmla="*/ 1429 h 1980"/>
                  <a:gd name="T42" fmla="*/ 355 w 2905"/>
                  <a:gd name="T43" fmla="*/ 496 h 1980"/>
                  <a:gd name="T44" fmla="*/ 377 w 2905"/>
                  <a:gd name="T45" fmla="*/ 432 h 1980"/>
                  <a:gd name="T46" fmla="*/ 407 w 2905"/>
                  <a:gd name="T47" fmla="*/ 395 h 1980"/>
                  <a:gd name="T48" fmla="*/ 451 w 2905"/>
                  <a:gd name="T49" fmla="*/ 369 h 1980"/>
                  <a:gd name="T50" fmla="*/ 550 w 2905"/>
                  <a:gd name="T51" fmla="*/ 351 h 1980"/>
                  <a:gd name="T52" fmla="*/ 2407 w 2905"/>
                  <a:gd name="T53" fmla="*/ 357 h 1980"/>
                  <a:gd name="T54" fmla="*/ 2469 w 2905"/>
                  <a:gd name="T55" fmla="*/ 378 h 1980"/>
                  <a:gd name="T56" fmla="*/ 2509 w 2905"/>
                  <a:gd name="T57" fmla="*/ 410 h 1980"/>
                  <a:gd name="T58" fmla="*/ 2536 w 2905"/>
                  <a:gd name="T59" fmla="*/ 452 h 1980"/>
                  <a:gd name="T60" fmla="*/ 2555 w 2905"/>
                  <a:gd name="T61" fmla="*/ 551 h 1980"/>
                  <a:gd name="T62" fmla="*/ 2544 w 2905"/>
                  <a:gd name="T63" fmla="*/ 693 h 1980"/>
                  <a:gd name="T64" fmla="*/ 2522 w 2905"/>
                  <a:gd name="T65" fmla="*/ 741 h 1980"/>
                  <a:gd name="T66" fmla="*/ 2490 w 2905"/>
                  <a:gd name="T67" fmla="*/ 777 h 1980"/>
                  <a:gd name="T68" fmla="*/ 2444 w 2905"/>
                  <a:gd name="T69" fmla="*/ 800 h 1980"/>
                  <a:gd name="T70" fmla="*/ 2323 w 2905"/>
                  <a:gd name="T71" fmla="*/ 816 h 1980"/>
                  <a:gd name="T72" fmla="*/ 796 w 2905"/>
                  <a:gd name="T73" fmla="*/ 827 h 1980"/>
                  <a:gd name="T74" fmla="*/ 731 w 2905"/>
                  <a:gd name="T75" fmla="*/ 871 h 1980"/>
                  <a:gd name="T76" fmla="*/ 701 w 2905"/>
                  <a:gd name="T77" fmla="*/ 950 h 1980"/>
                  <a:gd name="T78" fmla="*/ 704 w 2905"/>
                  <a:gd name="T79" fmla="*/ 1047 h 1980"/>
                  <a:gd name="T80" fmla="*/ 742 w 2905"/>
                  <a:gd name="T81" fmla="*/ 1119 h 1980"/>
                  <a:gd name="T82" fmla="*/ 814 w 2905"/>
                  <a:gd name="T83" fmla="*/ 1159 h 1980"/>
                  <a:gd name="T84" fmla="*/ 2362 w 2905"/>
                  <a:gd name="T85" fmla="*/ 1164 h 1980"/>
                  <a:gd name="T86" fmla="*/ 2530 w 2905"/>
                  <a:gd name="T87" fmla="*/ 1146 h 1980"/>
                  <a:gd name="T88" fmla="*/ 2665 w 2905"/>
                  <a:gd name="T89" fmla="*/ 1100 h 1980"/>
                  <a:gd name="T90" fmla="*/ 2768 w 2905"/>
                  <a:gd name="T91" fmla="*/ 1027 h 1980"/>
                  <a:gd name="T92" fmla="*/ 2842 w 2905"/>
                  <a:gd name="T93" fmla="*/ 923 h 1980"/>
                  <a:gd name="T94" fmla="*/ 2886 w 2905"/>
                  <a:gd name="T95" fmla="*/ 788 h 1980"/>
                  <a:gd name="T96" fmla="*/ 2904 w 2905"/>
                  <a:gd name="T97" fmla="*/ 620 h 1980"/>
                  <a:gd name="T98" fmla="*/ 2896 w 2905"/>
                  <a:gd name="T99" fmla="*/ 441 h 1980"/>
                  <a:gd name="T100" fmla="*/ 2863 w 2905"/>
                  <a:gd name="T101" fmla="*/ 293 h 1980"/>
                  <a:gd name="T102" fmla="*/ 2800 w 2905"/>
                  <a:gd name="T103" fmla="*/ 177 h 1980"/>
                  <a:gd name="T104" fmla="*/ 2708 w 2905"/>
                  <a:gd name="T105" fmla="*/ 91 h 1980"/>
                  <a:gd name="T106" fmla="*/ 2586 w 2905"/>
                  <a:gd name="T107" fmla="*/ 34 h 1980"/>
                  <a:gd name="T108" fmla="*/ 2432 w 2905"/>
                  <a:gd name="T109" fmla="*/ 5 h 1980"/>
                  <a:gd name="T110" fmla="*/ 542 w 2905"/>
                  <a:gd name="T111" fmla="*/ 1 h 1980"/>
                  <a:gd name="T112" fmla="*/ 371 w 2905"/>
                  <a:gd name="T113" fmla="*/ 19 h 1980"/>
                  <a:gd name="T114" fmla="*/ 236 w 2905"/>
                  <a:gd name="T115" fmla="*/ 64 h 1980"/>
                  <a:gd name="T116" fmla="*/ 133 w 2905"/>
                  <a:gd name="T117" fmla="*/ 138 h 1980"/>
                  <a:gd name="T118" fmla="*/ 60 w 2905"/>
                  <a:gd name="T119" fmla="*/ 243 h 1980"/>
                  <a:gd name="T120" fmla="*/ 17 w 2905"/>
                  <a:gd name="T121" fmla="*/ 378 h 1980"/>
                  <a:gd name="T122" fmla="*/ 0 w 2905"/>
                  <a:gd name="T123" fmla="*/ 546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5" h="1980">
                    <a:moveTo>
                      <a:pt x="0" y="1398"/>
                    </a:moveTo>
                    <a:lnTo>
                      <a:pt x="0" y="1436"/>
                    </a:lnTo>
                    <a:lnTo>
                      <a:pt x="1" y="1472"/>
                    </a:lnTo>
                    <a:lnTo>
                      <a:pt x="4" y="1506"/>
                    </a:lnTo>
                    <a:lnTo>
                      <a:pt x="8" y="1540"/>
                    </a:lnTo>
                    <a:lnTo>
                      <a:pt x="12" y="1572"/>
                    </a:lnTo>
                    <a:lnTo>
                      <a:pt x="18" y="1603"/>
                    </a:lnTo>
                    <a:lnTo>
                      <a:pt x="24" y="1632"/>
                    </a:lnTo>
                    <a:lnTo>
                      <a:pt x="32" y="1661"/>
                    </a:lnTo>
                    <a:lnTo>
                      <a:pt x="41" y="1688"/>
                    </a:lnTo>
                    <a:lnTo>
                      <a:pt x="51" y="1713"/>
                    </a:lnTo>
                    <a:lnTo>
                      <a:pt x="63" y="1738"/>
                    </a:lnTo>
                    <a:lnTo>
                      <a:pt x="75" y="1762"/>
                    </a:lnTo>
                    <a:lnTo>
                      <a:pt x="88" y="1783"/>
                    </a:lnTo>
                    <a:lnTo>
                      <a:pt x="103" y="1805"/>
                    </a:lnTo>
                    <a:lnTo>
                      <a:pt x="119" y="1824"/>
                    </a:lnTo>
                    <a:lnTo>
                      <a:pt x="136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4" y="1890"/>
                    </a:lnTo>
                    <a:lnTo>
                      <a:pt x="216" y="1904"/>
                    </a:lnTo>
                    <a:lnTo>
                      <a:pt x="239" y="1916"/>
                    </a:lnTo>
                    <a:lnTo>
                      <a:pt x="264" y="1927"/>
                    </a:lnTo>
                    <a:lnTo>
                      <a:pt x="289" y="1937"/>
                    </a:lnTo>
                    <a:lnTo>
                      <a:pt x="316" y="1946"/>
                    </a:lnTo>
                    <a:lnTo>
                      <a:pt x="344" y="1954"/>
                    </a:lnTo>
                    <a:lnTo>
                      <a:pt x="375" y="1961"/>
                    </a:lnTo>
                    <a:lnTo>
                      <a:pt x="405" y="1967"/>
                    </a:lnTo>
                    <a:lnTo>
                      <a:pt x="438" y="1972"/>
                    </a:lnTo>
                    <a:lnTo>
                      <a:pt x="471" y="1976"/>
                    </a:lnTo>
                    <a:lnTo>
                      <a:pt x="506" y="1978"/>
                    </a:lnTo>
                    <a:lnTo>
                      <a:pt x="542" y="1980"/>
                    </a:lnTo>
                    <a:lnTo>
                      <a:pt x="580" y="1980"/>
                    </a:lnTo>
                    <a:lnTo>
                      <a:pt x="715" y="1980"/>
                    </a:lnTo>
                    <a:lnTo>
                      <a:pt x="849" y="1980"/>
                    </a:lnTo>
                    <a:lnTo>
                      <a:pt x="984" y="1980"/>
                    </a:lnTo>
                    <a:lnTo>
                      <a:pt x="1118" y="1980"/>
                    </a:lnTo>
                    <a:lnTo>
                      <a:pt x="1252" y="1980"/>
                    </a:lnTo>
                    <a:lnTo>
                      <a:pt x="1387" y="1980"/>
                    </a:lnTo>
                    <a:lnTo>
                      <a:pt x="1522" y="1980"/>
                    </a:lnTo>
                    <a:lnTo>
                      <a:pt x="1655" y="1980"/>
                    </a:lnTo>
                    <a:lnTo>
                      <a:pt x="1790" y="1980"/>
                    </a:lnTo>
                    <a:lnTo>
                      <a:pt x="1924" y="1980"/>
                    </a:lnTo>
                    <a:lnTo>
                      <a:pt x="2058" y="1980"/>
                    </a:lnTo>
                    <a:lnTo>
                      <a:pt x="2193" y="1980"/>
                    </a:lnTo>
                    <a:lnTo>
                      <a:pt x="2327" y="1980"/>
                    </a:lnTo>
                    <a:lnTo>
                      <a:pt x="2462" y="1980"/>
                    </a:lnTo>
                    <a:lnTo>
                      <a:pt x="2596" y="1980"/>
                    </a:lnTo>
                    <a:lnTo>
                      <a:pt x="2730" y="1980"/>
                    </a:lnTo>
                    <a:lnTo>
                      <a:pt x="2749" y="1979"/>
                    </a:lnTo>
                    <a:lnTo>
                      <a:pt x="2768" y="1977"/>
                    </a:lnTo>
                    <a:lnTo>
                      <a:pt x="2785" y="1973"/>
                    </a:lnTo>
                    <a:lnTo>
                      <a:pt x="2802" y="1968"/>
                    </a:lnTo>
                    <a:lnTo>
                      <a:pt x="2818" y="1961"/>
                    </a:lnTo>
                    <a:lnTo>
                      <a:pt x="2832" y="1953"/>
                    </a:lnTo>
                    <a:lnTo>
                      <a:pt x="2845" y="1943"/>
                    </a:lnTo>
                    <a:lnTo>
                      <a:pt x="2857" y="1933"/>
                    </a:lnTo>
                    <a:lnTo>
                      <a:pt x="2868" y="1920"/>
                    </a:lnTo>
                    <a:lnTo>
                      <a:pt x="2877" y="1907"/>
                    </a:lnTo>
                    <a:lnTo>
                      <a:pt x="2886" y="1893"/>
                    </a:lnTo>
                    <a:lnTo>
                      <a:pt x="2893" y="1878"/>
                    </a:lnTo>
                    <a:lnTo>
                      <a:pt x="2897" y="1861"/>
                    </a:lnTo>
                    <a:lnTo>
                      <a:pt x="2902" y="1843"/>
                    </a:lnTo>
                    <a:lnTo>
                      <a:pt x="2904" y="1824"/>
                    </a:lnTo>
                    <a:lnTo>
                      <a:pt x="2905" y="1805"/>
                    </a:lnTo>
                    <a:lnTo>
                      <a:pt x="2904" y="1785"/>
                    </a:lnTo>
                    <a:lnTo>
                      <a:pt x="2902" y="1767"/>
                    </a:lnTo>
                    <a:lnTo>
                      <a:pt x="2898" y="1749"/>
                    </a:lnTo>
                    <a:lnTo>
                      <a:pt x="2893" y="1734"/>
                    </a:lnTo>
                    <a:lnTo>
                      <a:pt x="2886" y="1718"/>
                    </a:lnTo>
                    <a:lnTo>
                      <a:pt x="2878" y="1703"/>
                    </a:lnTo>
                    <a:lnTo>
                      <a:pt x="2869" y="1691"/>
                    </a:lnTo>
                    <a:lnTo>
                      <a:pt x="2858" y="1679"/>
                    </a:lnTo>
                    <a:lnTo>
                      <a:pt x="2847" y="1667"/>
                    </a:lnTo>
                    <a:lnTo>
                      <a:pt x="2833" y="1658"/>
                    </a:lnTo>
                    <a:lnTo>
                      <a:pt x="2819" y="1650"/>
                    </a:lnTo>
                    <a:lnTo>
                      <a:pt x="2804" y="1644"/>
                    </a:lnTo>
                    <a:lnTo>
                      <a:pt x="2787" y="1638"/>
                    </a:lnTo>
                    <a:lnTo>
                      <a:pt x="2770" y="1634"/>
                    </a:lnTo>
                    <a:lnTo>
                      <a:pt x="2751" y="1631"/>
                    </a:lnTo>
                    <a:lnTo>
                      <a:pt x="2732" y="1631"/>
                    </a:lnTo>
                    <a:lnTo>
                      <a:pt x="580" y="1631"/>
                    </a:lnTo>
                    <a:lnTo>
                      <a:pt x="549" y="1630"/>
                    </a:lnTo>
                    <a:lnTo>
                      <a:pt x="521" y="1627"/>
                    </a:lnTo>
                    <a:lnTo>
                      <a:pt x="494" y="1623"/>
                    </a:lnTo>
                    <a:lnTo>
                      <a:pt x="470" y="1618"/>
                    </a:lnTo>
                    <a:lnTo>
                      <a:pt x="459" y="1613"/>
                    </a:lnTo>
                    <a:lnTo>
                      <a:pt x="449" y="1610"/>
                    </a:lnTo>
                    <a:lnTo>
                      <a:pt x="439" y="1605"/>
                    </a:lnTo>
                    <a:lnTo>
                      <a:pt x="430" y="1601"/>
                    </a:lnTo>
                    <a:lnTo>
                      <a:pt x="422" y="1595"/>
                    </a:lnTo>
                    <a:lnTo>
                      <a:pt x="413" y="1590"/>
                    </a:lnTo>
                    <a:lnTo>
                      <a:pt x="406" y="1584"/>
                    </a:lnTo>
                    <a:lnTo>
                      <a:pt x="398" y="1577"/>
                    </a:lnTo>
                    <a:lnTo>
                      <a:pt x="392" y="1571"/>
                    </a:lnTo>
                    <a:lnTo>
                      <a:pt x="386" y="1563"/>
                    </a:lnTo>
                    <a:lnTo>
                      <a:pt x="380" y="1555"/>
                    </a:lnTo>
                    <a:lnTo>
                      <a:pt x="375" y="1546"/>
                    </a:lnTo>
                    <a:lnTo>
                      <a:pt x="370" y="1537"/>
                    </a:lnTo>
                    <a:lnTo>
                      <a:pt x="367" y="1527"/>
                    </a:lnTo>
                    <a:lnTo>
                      <a:pt x="362" y="1517"/>
                    </a:lnTo>
                    <a:lnTo>
                      <a:pt x="359" y="1505"/>
                    </a:lnTo>
                    <a:lnTo>
                      <a:pt x="355" y="1483"/>
                    </a:lnTo>
                    <a:lnTo>
                      <a:pt x="350" y="1457"/>
                    </a:lnTo>
                    <a:lnTo>
                      <a:pt x="349" y="1429"/>
                    </a:lnTo>
                    <a:lnTo>
                      <a:pt x="348" y="1398"/>
                    </a:lnTo>
                    <a:lnTo>
                      <a:pt x="348" y="583"/>
                    </a:lnTo>
                    <a:lnTo>
                      <a:pt x="349" y="551"/>
                    </a:lnTo>
                    <a:lnTo>
                      <a:pt x="351" y="523"/>
                    </a:lnTo>
                    <a:lnTo>
                      <a:pt x="355" y="496"/>
                    </a:lnTo>
                    <a:lnTo>
                      <a:pt x="360" y="473"/>
                    </a:lnTo>
                    <a:lnTo>
                      <a:pt x="364" y="462"/>
                    </a:lnTo>
                    <a:lnTo>
                      <a:pt x="368" y="451"/>
                    </a:lnTo>
                    <a:lnTo>
                      <a:pt x="371" y="442"/>
                    </a:lnTo>
                    <a:lnTo>
                      <a:pt x="377" y="432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08"/>
                    </a:lnTo>
                    <a:lnTo>
                      <a:pt x="401" y="401"/>
                    </a:lnTo>
                    <a:lnTo>
                      <a:pt x="407" y="395"/>
                    </a:lnTo>
                    <a:lnTo>
                      <a:pt x="415" y="388"/>
                    </a:lnTo>
                    <a:lnTo>
                      <a:pt x="423" y="383"/>
                    </a:lnTo>
                    <a:lnTo>
                      <a:pt x="432" y="378"/>
                    </a:lnTo>
                    <a:lnTo>
                      <a:pt x="441" y="374"/>
                    </a:lnTo>
                    <a:lnTo>
                      <a:pt x="451" y="369"/>
                    </a:lnTo>
                    <a:lnTo>
                      <a:pt x="461" y="366"/>
                    </a:lnTo>
                    <a:lnTo>
                      <a:pt x="473" y="362"/>
                    </a:lnTo>
                    <a:lnTo>
                      <a:pt x="496" y="357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0" y="350"/>
                    </a:lnTo>
                    <a:lnTo>
                      <a:pt x="2323" y="350"/>
                    </a:lnTo>
                    <a:lnTo>
                      <a:pt x="2354" y="351"/>
                    </a:lnTo>
                    <a:lnTo>
                      <a:pt x="2381" y="353"/>
                    </a:lnTo>
                    <a:lnTo>
                      <a:pt x="2407" y="357"/>
                    </a:lnTo>
                    <a:lnTo>
                      <a:pt x="2429" y="362"/>
                    </a:lnTo>
                    <a:lnTo>
                      <a:pt x="2440" y="366"/>
                    </a:lnTo>
                    <a:lnTo>
                      <a:pt x="2450" y="369"/>
                    </a:lnTo>
                    <a:lnTo>
                      <a:pt x="2460" y="374"/>
                    </a:lnTo>
                    <a:lnTo>
                      <a:pt x="2469" y="378"/>
                    </a:lnTo>
                    <a:lnTo>
                      <a:pt x="2478" y="384"/>
                    </a:lnTo>
                    <a:lnTo>
                      <a:pt x="2486" y="389"/>
                    </a:lnTo>
                    <a:lnTo>
                      <a:pt x="2494" y="395"/>
                    </a:lnTo>
                    <a:lnTo>
                      <a:pt x="2502" y="402"/>
                    </a:lnTo>
                    <a:lnTo>
                      <a:pt x="2509" y="410"/>
                    </a:lnTo>
                    <a:lnTo>
                      <a:pt x="2514" y="416"/>
                    </a:lnTo>
                    <a:lnTo>
                      <a:pt x="2520" y="425"/>
                    </a:lnTo>
                    <a:lnTo>
                      <a:pt x="2526" y="433"/>
                    </a:lnTo>
                    <a:lnTo>
                      <a:pt x="2531" y="443"/>
                    </a:lnTo>
                    <a:lnTo>
                      <a:pt x="2536" y="452"/>
                    </a:lnTo>
                    <a:lnTo>
                      <a:pt x="2539" y="462"/>
                    </a:lnTo>
                    <a:lnTo>
                      <a:pt x="2542" y="474"/>
                    </a:lnTo>
                    <a:lnTo>
                      <a:pt x="2549" y="497"/>
                    </a:lnTo>
                    <a:lnTo>
                      <a:pt x="2553" y="523"/>
                    </a:lnTo>
                    <a:lnTo>
                      <a:pt x="2555" y="551"/>
                    </a:lnTo>
                    <a:lnTo>
                      <a:pt x="2556" y="583"/>
                    </a:lnTo>
                    <a:lnTo>
                      <a:pt x="2556" y="614"/>
                    </a:lnTo>
                    <a:lnTo>
                      <a:pt x="2554" y="642"/>
                    </a:lnTo>
                    <a:lnTo>
                      <a:pt x="2549" y="669"/>
                    </a:lnTo>
                    <a:lnTo>
                      <a:pt x="2544" y="693"/>
                    </a:lnTo>
                    <a:lnTo>
                      <a:pt x="2540" y="703"/>
                    </a:lnTo>
                    <a:lnTo>
                      <a:pt x="2537" y="714"/>
                    </a:lnTo>
                    <a:lnTo>
                      <a:pt x="2532" y="723"/>
                    </a:lnTo>
                    <a:lnTo>
                      <a:pt x="2528" y="734"/>
                    </a:lnTo>
                    <a:lnTo>
                      <a:pt x="2522" y="741"/>
                    </a:lnTo>
                    <a:lnTo>
                      <a:pt x="2517" y="750"/>
                    </a:lnTo>
                    <a:lnTo>
                      <a:pt x="2511" y="757"/>
                    </a:lnTo>
                    <a:lnTo>
                      <a:pt x="2504" y="765"/>
                    </a:lnTo>
                    <a:lnTo>
                      <a:pt x="2498" y="771"/>
                    </a:lnTo>
                    <a:lnTo>
                      <a:pt x="2490" y="777"/>
                    </a:lnTo>
                    <a:lnTo>
                      <a:pt x="2482" y="783"/>
                    </a:lnTo>
                    <a:lnTo>
                      <a:pt x="2473" y="788"/>
                    </a:lnTo>
                    <a:lnTo>
                      <a:pt x="2464" y="792"/>
                    </a:lnTo>
                    <a:lnTo>
                      <a:pt x="2454" y="797"/>
                    </a:lnTo>
                    <a:lnTo>
                      <a:pt x="2444" y="800"/>
                    </a:lnTo>
                    <a:lnTo>
                      <a:pt x="2432" y="803"/>
                    </a:lnTo>
                    <a:lnTo>
                      <a:pt x="2409" y="809"/>
                    </a:lnTo>
                    <a:lnTo>
                      <a:pt x="2383" y="812"/>
                    </a:lnTo>
                    <a:lnTo>
                      <a:pt x="2355" y="815"/>
                    </a:lnTo>
                    <a:lnTo>
                      <a:pt x="2323" y="816"/>
                    </a:lnTo>
                    <a:lnTo>
                      <a:pt x="872" y="816"/>
                    </a:lnTo>
                    <a:lnTo>
                      <a:pt x="851" y="816"/>
                    </a:lnTo>
                    <a:lnTo>
                      <a:pt x="831" y="818"/>
                    </a:lnTo>
                    <a:lnTo>
                      <a:pt x="813" y="821"/>
                    </a:lnTo>
                    <a:lnTo>
                      <a:pt x="796" y="827"/>
                    </a:lnTo>
                    <a:lnTo>
                      <a:pt x="780" y="833"/>
                    </a:lnTo>
                    <a:lnTo>
                      <a:pt x="766" y="840"/>
                    </a:lnTo>
                    <a:lnTo>
                      <a:pt x="752" y="849"/>
                    </a:lnTo>
                    <a:lnTo>
                      <a:pt x="741" y="860"/>
                    </a:lnTo>
                    <a:lnTo>
                      <a:pt x="731" y="871"/>
                    </a:lnTo>
                    <a:lnTo>
                      <a:pt x="722" y="884"/>
                    </a:lnTo>
                    <a:lnTo>
                      <a:pt x="715" y="899"/>
                    </a:lnTo>
                    <a:lnTo>
                      <a:pt x="708" y="914"/>
                    </a:lnTo>
                    <a:lnTo>
                      <a:pt x="704" y="932"/>
                    </a:lnTo>
                    <a:lnTo>
                      <a:pt x="701" y="950"/>
                    </a:lnTo>
                    <a:lnTo>
                      <a:pt x="698" y="969"/>
                    </a:lnTo>
                    <a:lnTo>
                      <a:pt x="698" y="990"/>
                    </a:lnTo>
                    <a:lnTo>
                      <a:pt x="698" y="1010"/>
                    </a:lnTo>
                    <a:lnTo>
                      <a:pt x="701" y="1029"/>
                    </a:lnTo>
                    <a:lnTo>
                      <a:pt x="704" y="1047"/>
                    </a:lnTo>
                    <a:lnTo>
                      <a:pt x="708" y="1064"/>
                    </a:lnTo>
                    <a:lnTo>
                      <a:pt x="715" y="1080"/>
                    </a:lnTo>
                    <a:lnTo>
                      <a:pt x="723" y="1095"/>
                    </a:lnTo>
                    <a:lnTo>
                      <a:pt x="732" y="1108"/>
                    </a:lnTo>
                    <a:lnTo>
                      <a:pt x="742" y="1119"/>
                    </a:lnTo>
                    <a:lnTo>
                      <a:pt x="753" y="1131"/>
                    </a:lnTo>
                    <a:lnTo>
                      <a:pt x="767" y="1140"/>
                    </a:lnTo>
                    <a:lnTo>
                      <a:pt x="780" y="1148"/>
                    </a:lnTo>
                    <a:lnTo>
                      <a:pt x="796" y="1153"/>
                    </a:lnTo>
                    <a:lnTo>
                      <a:pt x="814" y="1159"/>
                    </a:lnTo>
                    <a:lnTo>
                      <a:pt x="832" y="1162"/>
                    </a:lnTo>
                    <a:lnTo>
                      <a:pt x="851" y="1164"/>
                    </a:lnTo>
                    <a:lnTo>
                      <a:pt x="872" y="1166"/>
                    </a:lnTo>
                    <a:lnTo>
                      <a:pt x="2323" y="1166"/>
                    </a:lnTo>
                    <a:lnTo>
                      <a:pt x="2362" y="1164"/>
                    </a:lnTo>
                    <a:lnTo>
                      <a:pt x="2399" y="1163"/>
                    </a:lnTo>
                    <a:lnTo>
                      <a:pt x="2434" y="1161"/>
                    </a:lnTo>
                    <a:lnTo>
                      <a:pt x="2467" y="1157"/>
                    </a:lnTo>
                    <a:lnTo>
                      <a:pt x="2500" y="1152"/>
                    </a:lnTo>
                    <a:lnTo>
                      <a:pt x="2530" y="1146"/>
                    </a:lnTo>
                    <a:lnTo>
                      <a:pt x="2560" y="1140"/>
                    </a:lnTo>
                    <a:lnTo>
                      <a:pt x="2588" y="1132"/>
                    </a:lnTo>
                    <a:lnTo>
                      <a:pt x="2615" y="1123"/>
                    </a:lnTo>
                    <a:lnTo>
                      <a:pt x="2641" y="1113"/>
                    </a:lnTo>
                    <a:lnTo>
                      <a:pt x="2665" y="1100"/>
                    </a:lnTo>
                    <a:lnTo>
                      <a:pt x="2688" y="1088"/>
                    </a:lnTo>
                    <a:lnTo>
                      <a:pt x="2711" y="1074"/>
                    </a:lnTo>
                    <a:lnTo>
                      <a:pt x="2731" y="1060"/>
                    </a:lnTo>
                    <a:lnTo>
                      <a:pt x="2750" y="1044"/>
                    </a:lnTo>
                    <a:lnTo>
                      <a:pt x="2768" y="1027"/>
                    </a:lnTo>
                    <a:lnTo>
                      <a:pt x="2786" y="1008"/>
                    </a:lnTo>
                    <a:lnTo>
                      <a:pt x="2802" y="989"/>
                    </a:lnTo>
                    <a:lnTo>
                      <a:pt x="2816" y="969"/>
                    </a:lnTo>
                    <a:lnTo>
                      <a:pt x="2830" y="946"/>
                    </a:lnTo>
                    <a:lnTo>
                      <a:pt x="2842" y="923"/>
                    </a:lnTo>
                    <a:lnTo>
                      <a:pt x="2854" y="899"/>
                    </a:lnTo>
                    <a:lnTo>
                      <a:pt x="2863" y="873"/>
                    </a:lnTo>
                    <a:lnTo>
                      <a:pt x="2872" y="846"/>
                    </a:lnTo>
                    <a:lnTo>
                      <a:pt x="2879" y="818"/>
                    </a:lnTo>
                    <a:lnTo>
                      <a:pt x="2886" y="788"/>
                    </a:lnTo>
                    <a:lnTo>
                      <a:pt x="2892" y="757"/>
                    </a:lnTo>
                    <a:lnTo>
                      <a:pt x="2897" y="725"/>
                    </a:lnTo>
                    <a:lnTo>
                      <a:pt x="2901" y="691"/>
                    </a:lnTo>
                    <a:lnTo>
                      <a:pt x="2903" y="656"/>
                    </a:lnTo>
                    <a:lnTo>
                      <a:pt x="2904" y="620"/>
                    </a:lnTo>
                    <a:lnTo>
                      <a:pt x="2905" y="583"/>
                    </a:lnTo>
                    <a:lnTo>
                      <a:pt x="2904" y="546"/>
                    </a:lnTo>
                    <a:lnTo>
                      <a:pt x="2903" y="509"/>
                    </a:lnTo>
                    <a:lnTo>
                      <a:pt x="2901" y="474"/>
                    </a:lnTo>
                    <a:lnTo>
                      <a:pt x="2896" y="441"/>
                    </a:lnTo>
                    <a:lnTo>
                      <a:pt x="2892" y="408"/>
                    </a:lnTo>
                    <a:lnTo>
                      <a:pt x="2886" y="378"/>
                    </a:lnTo>
                    <a:lnTo>
                      <a:pt x="2879" y="348"/>
                    </a:lnTo>
                    <a:lnTo>
                      <a:pt x="2872" y="320"/>
                    </a:lnTo>
                    <a:lnTo>
                      <a:pt x="2863" y="293"/>
                    </a:lnTo>
                    <a:lnTo>
                      <a:pt x="2852" y="267"/>
                    </a:lnTo>
                    <a:lnTo>
                      <a:pt x="2840" y="243"/>
                    </a:lnTo>
                    <a:lnTo>
                      <a:pt x="2828" y="219"/>
                    </a:lnTo>
                    <a:lnTo>
                      <a:pt x="2814" y="197"/>
                    </a:lnTo>
                    <a:lnTo>
                      <a:pt x="2800" y="177"/>
                    </a:lnTo>
                    <a:lnTo>
                      <a:pt x="2784" y="158"/>
                    </a:lnTo>
                    <a:lnTo>
                      <a:pt x="2767" y="138"/>
                    </a:lnTo>
                    <a:lnTo>
                      <a:pt x="2748" y="122"/>
                    </a:lnTo>
                    <a:lnTo>
                      <a:pt x="2729" y="106"/>
                    </a:lnTo>
                    <a:lnTo>
                      <a:pt x="2708" y="91"/>
                    </a:lnTo>
                    <a:lnTo>
                      <a:pt x="2686" y="78"/>
                    </a:lnTo>
                    <a:lnTo>
                      <a:pt x="2663" y="65"/>
                    </a:lnTo>
                    <a:lnTo>
                      <a:pt x="2639" y="53"/>
                    </a:lnTo>
                    <a:lnTo>
                      <a:pt x="2613" y="43"/>
                    </a:lnTo>
                    <a:lnTo>
                      <a:pt x="2586" y="34"/>
                    </a:lnTo>
                    <a:lnTo>
                      <a:pt x="2558" y="26"/>
                    </a:lnTo>
                    <a:lnTo>
                      <a:pt x="2528" y="19"/>
                    </a:lnTo>
                    <a:lnTo>
                      <a:pt x="2498" y="14"/>
                    </a:lnTo>
                    <a:lnTo>
                      <a:pt x="2465" y="9"/>
                    </a:lnTo>
                    <a:lnTo>
                      <a:pt x="2432" y="5"/>
                    </a:lnTo>
                    <a:lnTo>
                      <a:pt x="2398" y="2"/>
                    </a:lnTo>
                    <a:lnTo>
                      <a:pt x="2362" y="1"/>
                    </a:lnTo>
                    <a:lnTo>
                      <a:pt x="2323" y="0"/>
                    </a:lnTo>
                    <a:lnTo>
                      <a:pt x="580" y="0"/>
                    </a:lnTo>
                    <a:lnTo>
                      <a:pt x="542" y="1"/>
                    </a:lnTo>
                    <a:lnTo>
                      <a:pt x="505" y="2"/>
                    </a:lnTo>
                    <a:lnTo>
                      <a:pt x="469" y="5"/>
                    </a:lnTo>
                    <a:lnTo>
                      <a:pt x="435" y="9"/>
                    </a:lnTo>
                    <a:lnTo>
                      <a:pt x="403" y="14"/>
                    </a:lnTo>
                    <a:lnTo>
                      <a:pt x="371" y="19"/>
                    </a:lnTo>
                    <a:lnTo>
                      <a:pt x="342" y="26"/>
                    </a:lnTo>
                    <a:lnTo>
                      <a:pt x="313" y="34"/>
                    </a:lnTo>
                    <a:lnTo>
                      <a:pt x="286" y="43"/>
                    </a:lnTo>
                    <a:lnTo>
                      <a:pt x="260" y="53"/>
                    </a:lnTo>
                    <a:lnTo>
                      <a:pt x="236" y="64"/>
                    </a:lnTo>
                    <a:lnTo>
                      <a:pt x="213" y="78"/>
                    </a:lnTo>
                    <a:lnTo>
                      <a:pt x="191" y="91"/>
                    </a:lnTo>
                    <a:lnTo>
                      <a:pt x="170" y="106"/>
                    </a:lnTo>
                    <a:lnTo>
                      <a:pt x="151" y="122"/>
                    </a:lnTo>
                    <a:lnTo>
                      <a:pt x="133" y="138"/>
                    </a:lnTo>
                    <a:lnTo>
                      <a:pt x="117" y="158"/>
                    </a:lnTo>
                    <a:lnTo>
                      <a:pt x="101" y="177"/>
                    </a:lnTo>
                    <a:lnTo>
                      <a:pt x="86" y="197"/>
                    </a:lnTo>
                    <a:lnTo>
                      <a:pt x="73" y="219"/>
                    </a:lnTo>
                    <a:lnTo>
                      <a:pt x="60" y="243"/>
                    </a:lnTo>
                    <a:lnTo>
                      <a:pt x="50" y="267"/>
                    </a:lnTo>
                    <a:lnTo>
                      <a:pt x="40" y="293"/>
                    </a:lnTo>
                    <a:lnTo>
                      <a:pt x="31" y="320"/>
                    </a:lnTo>
                    <a:lnTo>
                      <a:pt x="23" y="348"/>
                    </a:lnTo>
                    <a:lnTo>
                      <a:pt x="17" y="378"/>
                    </a:lnTo>
                    <a:lnTo>
                      <a:pt x="12" y="408"/>
                    </a:lnTo>
                    <a:lnTo>
                      <a:pt x="8" y="441"/>
                    </a:lnTo>
                    <a:lnTo>
                      <a:pt x="4" y="474"/>
                    </a:lnTo>
                    <a:lnTo>
                      <a:pt x="1" y="509"/>
                    </a:lnTo>
                    <a:lnTo>
                      <a:pt x="0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018153E-B7F1-41B8-B095-A50EC3CDCD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9738" y="3114675"/>
                <a:ext cx="860425" cy="628650"/>
              </a:xfrm>
              <a:custGeom>
                <a:avLst/>
                <a:gdLst>
                  <a:gd name="T0" fmla="*/ 5 w 2709"/>
                  <a:gd name="T1" fmla="*/ 1506 h 1980"/>
                  <a:gd name="T2" fmla="*/ 26 w 2709"/>
                  <a:gd name="T3" fmla="*/ 1632 h 1980"/>
                  <a:gd name="T4" fmla="*/ 64 w 2709"/>
                  <a:gd name="T5" fmla="*/ 1738 h 1980"/>
                  <a:gd name="T6" fmla="*/ 121 w 2709"/>
                  <a:gd name="T7" fmla="*/ 1824 h 1980"/>
                  <a:gd name="T8" fmla="*/ 196 w 2709"/>
                  <a:gd name="T9" fmla="*/ 1890 h 1980"/>
                  <a:gd name="T10" fmla="*/ 291 w 2709"/>
                  <a:gd name="T11" fmla="*/ 1937 h 1980"/>
                  <a:gd name="T12" fmla="*/ 407 w 2709"/>
                  <a:gd name="T13" fmla="*/ 1967 h 1980"/>
                  <a:gd name="T14" fmla="*/ 544 w 2709"/>
                  <a:gd name="T15" fmla="*/ 1980 h 1980"/>
                  <a:gd name="T16" fmla="*/ 966 w 2709"/>
                  <a:gd name="T17" fmla="*/ 1980 h 1980"/>
                  <a:gd name="T18" fmla="*/ 1442 w 2709"/>
                  <a:gd name="T19" fmla="*/ 1980 h 1980"/>
                  <a:gd name="T20" fmla="*/ 1909 w 2709"/>
                  <a:gd name="T21" fmla="*/ 1980 h 1980"/>
                  <a:gd name="T22" fmla="*/ 2403 w 2709"/>
                  <a:gd name="T23" fmla="*/ 1980 h 1980"/>
                  <a:gd name="T24" fmla="*/ 2590 w 2709"/>
                  <a:gd name="T25" fmla="*/ 1973 h 1980"/>
                  <a:gd name="T26" fmla="*/ 2650 w 2709"/>
                  <a:gd name="T27" fmla="*/ 1943 h 1980"/>
                  <a:gd name="T28" fmla="*/ 2690 w 2709"/>
                  <a:gd name="T29" fmla="*/ 1893 h 1980"/>
                  <a:gd name="T30" fmla="*/ 2708 w 2709"/>
                  <a:gd name="T31" fmla="*/ 1824 h 1980"/>
                  <a:gd name="T32" fmla="*/ 2704 w 2709"/>
                  <a:gd name="T33" fmla="*/ 1749 h 1980"/>
                  <a:gd name="T34" fmla="*/ 2676 w 2709"/>
                  <a:gd name="T35" fmla="*/ 1691 h 1980"/>
                  <a:gd name="T36" fmla="*/ 2626 w 2709"/>
                  <a:gd name="T37" fmla="*/ 1650 h 1980"/>
                  <a:gd name="T38" fmla="*/ 2558 w 2709"/>
                  <a:gd name="T39" fmla="*/ 1631 h 1980"/>
                  <a:gd name="T40" fmla="*/ 522 w 2709"/>
                  <a:gd name="T41" fmla="*/ 1627 h 1980"/>
                  <a:gd name="T42" fmla="*/ 451 w 2709"/>
                  <a:gd name="T43" fmla="*/ 1610 h 1980"/>
                  <a:gd name="T44" fmla="*/ 415 w 2709"/>
                  <a:gd name="T45" fmla="*/ 1590 h 1980"/>
                  <a:gd name="T46" fmla="*/ 388 w 2709"/>
                  <a:gd name="T47" fmla="*/ 1563 h 1980"/>
                  <a:gd name="T48" fmla="*/ 368 w 2709"/>
                  <a:gd name="T49" fmla="*/ 1527 h 1980"/>
                  <a:gd name="T50" fmla="*/ 352 w 2709"/>
                  <a:gd name="T51" fmla="*/ 1457 h 1980"/>
                  <a:gd name="T52" fmla="*/ 349 w 2709"/>
                  <a:gd name="T53" fmla="*/ 1296 h 1980"/>
                  <a:gd name="T54" fmla="*/ 349 w 2709"/>
                  <a:gd name="T55" fmla="*/ 1092 h 1980"/>
                  <a:gd name="T56" fmla="*/ 349 w 2709"/>
                  <a:gd name="T57" fmla="*/ 889 h 1980"/>
                  <a:gd name="T58" fmla="*/ 349 w 2709"/>
                  <a:gd name="T59" fmla="*/ 685 h 1980"/>
                  <a:gd name="T60" fmla="*/ 352 w 2709"/>
                  <a:gd name="T61" fmla="*/ 524 h 1980"/>
                  <a:gd name="T62" fmla="*/ 368 w 2709"/>
                  <a:gd name="T63" fmla="*/ 453 h 1980"/>
                  <a:gd name="T64" fmla="*/ 388 w 2709"/>
                  <a:gd name="T65" fmla="*/ 419 h 1980"/>
                  <a:gd name="T66" fmla="*/ 415 w 2709"/>
                  <a:gd name="T67" fmla="*/ 390 h 1980"/>
                  <a:gd name="T68" fmla="*/ 451 w 2709"/>
                  <a:gd name="T69" fmla="*/ 371 h 1980"/>
                  <a:gd name="T70" fmla="*/ 522 w 2709"/>
                  <a:gd name="T71" fmla="*/ 353 h 1980"/>
                  <a:gd name="T72" fmla="*/ 842 w 2709"/>
                  <a:gd name="T73" fmla="*/ 350 h 1980"/>
                  <a:gd name="T74" fmla="*/ 1325 w 2709"/>
                  <a:gd name="T75" fmla="*/ 350 h 1980"/>
                  <a:gd name="T76" fmla="*/ 1790 w 2709"/>
                  <a:gd name="T77" fmla="*/ 350 h 1980"/>
                  <a:gd name="T78" fmla="*/ 2272 w 2709"/>
                  <a:gd name="T79" fmla="*/ 350 h 1980"/>
                  <a:gd name="T80" fmla="*/ 2570 w 2709"/>
                  <a:gd name="T81" fmla="*/ 347 h 1980"/>
                  <a:gd name="T82" fmla="*/ 2634 w 2709"/>
                  <a:gd name="T83" fmla="*/ 323 h 1980"/>
                  <a:gd name="T84" fmla="*/ 2680 w 2709"/>
                  <a:gd name="T85" fmla="*/ 278 h 1980"/>
                  <a:gd name="T86" fmla="*/ 2704 w 2709"/>
                  <a:gd name="T87" fmla="*/ 214 h 1980"/>
                  <a:gd name="T88" fmla="*/ 2704 w 2709"/>
                  <a:gd name="T89" fmla="*/ 137 h 1980"/>
                  <a:gd name="T90" fmla="*/ 2680 w 2709"/>
                  <a:gd name="T91" fmla="*/ 74 h 1980"/>
                  <a:gd name="T92" fmla="*/ 2635 w 2709"/>
                  <a:gd name="T93" fmla="*/ 28 h 1980"/>
                  <a:gd name="T94" fmla="*/ 2572 w 2709"/>
                  <a:gd name="T95" fmla="*/ 3 h 1980"/>
                  <a:gd name="T96" fmla="*/ 544 w 2709"/>
                  <a:gd name="T97" fmla="*/ 1 h 1980"/>
                  <a:gd name="T98" fmla="*/ 407 w 2709"/>
                  <a:gd name="T99" fmla="*/ 14 h 1980"/>
                  <a:gd name="T100" fmla="*/ 291 w 2709"/>
                  <a:gd name="T101" fmla="*/ 43 h 1980"/>
                  <a:gd name="T102" fmla="*/ 196 w 2709"/>
                  <a:gd name="T103" fmla="*/ 91 h 1980"/>
                  <a:gd name="T104" fmla="*/ 121 w 2709"/>
                  <a:gd name="T105" fmla="*/ 156 h 1980"/>
                  <a:gd name="T106" fmla="*/ 64 w 2709"/>
                  <a:gd name="T107" fmla="*/ 242 h 1980"/>
                  <a:gd name="T108" fmla="*/ 26 w 2709"/>
                  <a:gd name="T109" fmla="*/ 348 h 1980"/>
                  <a:gd name="T110" fmla="*/ 5 w 2709"/>
                  <a:gd name="T111" fmla="*/ 474 h 1980"/>
                  <a:gd name="T112" fmla="*/ 0 w 2709"/>
                  <a:gd name="T113" fmla="*/ 1398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09" h="1980">
                    <a:moveTo>
                      <a:pt x="0" y="1398"/>
                    </a:moveTo>
                    <a:lnTo>
                      <a:pt x="2" y="1436"/>
                    </a:lnTo>
                    <a:lnTo>
                      <a:pt x="3" y="1472"/>
                    </a:lnTo>
                    <a:lnTo>
                      <a:pt x="5" y="1506"/>
                    </a:lnTo>
                    <a:lnTo>
                      <a:pt x="8" y="1540"/>
                    </a:lnTo>
                    <a:lnTo>
                      <a:pt x="14" y="1572"/>
                    </a:lnTo>
                    <a:lnTo>
                      <a:pt x="19" y="1603"/>
                    </a:lnTo>
                    <a:lnTo>
                      <a:pt x="26" y="1632"/>
                    </a:lnTo>
                    <a:lnTo>
                      <a:pt x="34" y="1661"/>
                    </a:lnTo>
                    <a:lnTo>
                      <a:pt x="43" y="1688"/>
                    </a:lnTo>
                    <a:lnTo>
                      <a:pt x="53" y="1713"/>
                    </a:lnTo>
                    <a:lnTo>
                      <a:pt x="64" y="1738"/>
                    </a:lnTo>
                    <a:lnTo>
                      <a:pt x="77" y="1762"/>
                    </a:lnTo>
                    <a:lnTo>
                      <a:pt x="90" y="1783"/>
                    </a:lnTo>
                    <a:lnTo>
                      <a:pt x="105" y="1805"/>
                    </a:lnTo>
                    <a:lnTo>
                      <a:pt x="121" y="1824"/>
                    </a:lnTo>
                    <a:lnTo>
                      <a:pt x="137" y="1842"/>
                    </a:lnTo>
                    <a:lnTo>
                      <a:pt x="155" y="1859"/>
                    </a:lnTo>
                    <a:lnTo>
                      <a:pt x="174" y="1875"/>
                    </a:lnTo>
                    <a:lnTo>
                      <a:pt x="196" y="1890"/>
                    </a:lnTo>
                    <a:lnTo>
                      <a:pt x="217" y="1904"/>
                    </a:lnTo>
                    <a:lnTo>
                      <a:pt x="241" y="1916"/>
                    </a:lnTo>
                    <a:lnTo>
                      <a:pt x="265" y="1927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40" y="1972"/>
                    </a:lnTo>
                    <a:lnTo>
                      <a:pt x="472" y="1976"/>
                    </a:lnTo>
                    <a:lnTo>
                      <a:pt x="508" y="1978"/>
                    </a:lnTo>
                    <a:lnTo>
                      <a:pt x="544" y="1980"/>
                    </a:lnTo>
                    <a:lnTo>
                      <a:pt x="582" y="1980"/>
                    </a:lnTo>
                    <a:lnTo>
                      <a:pt x="714" y="1980"/>
                    </a:lnTo>
                    <a:lnTo>
                      <a:pt x="842" y="1980"/>
                    </a:lnTo>
                    <a:lnTo>
                      <a:pt x="966" y="1980"/>
                    </a:lnTo>
                    <a:lnTo>
                      <a:pt x="1089" y="1980"/>
                    </a:lnTo>
                    <a:lnTo>
                      <a:pt x="1208" y="1980"/>
                    </a:lnTo>
                    <a:lnTo>
                      <a:pt x="1326" y="1980"/>
                    </a:lnTo>
                    <a:lnTo>
                      <a:pt x="1442" y="1980"/>
                    </a:lnTo>
                    <a:lnTo>
                      <a:pt x="1558" y="1980"/>
                    </a:lnTo>
                    <a:lnTo>
                      <a:pt x="1674" y="1980"/>
                    </a:lnTo>
                    <a:lnTo>
                      <a:pt x="1791" y="1980"/>
                    </a:lnTo>
                    <a:lnTo>
                      <a:pt x="1909" y="1980"/>
                    </a:lnTo>
                    <a:lnTo>
                      <a:pt x="2028" y="1980"/>
                    </a:lnTo>
                    <a:lnTo>
                      <a:pt x="2150" y="1980"/>
                    </a:lnTo>
                    <a:lnTo>
                      <a:pt x="2275" y="1980"/>
                    </a:lnTo>
                    <a:lnTo>
                      <a:pt x="2403" y="1980"/>
                    </a:lnTo>
                    <a:lnTo>
                      <a:pt x="2535" y="1980"/>
                    </a:lnTo>
                    <a:lnTo>
                      <a:pt x="2554" y="1979"/>
                    </a:lnTo>
                    <a:lnTo>
                      <a:pt x="2572" y="1977"/>
                    </a:lnTo>
                    <a:lnTo>
                      <a:pt x="2590" y="1973"/>
                    </a:lnTo>
                    <a:lnTo>
                      <a:pt x="2607" y="1968"/>
                    </a:lnTo>
                    <a:lnTo>
                      <a:pt x="2622" y="1961"/>
                    </a:lnTo>
                    <a:lnTo>
                      <a:pt x="2636" y="1953"/>
                    </a:lnTo>
                    <a:lnTo>
                      <a:pt x="2650" y="1943"/>
                    </a:lnTo>
                    <a:lnTo>
                      <a:pt x="2662" y="1933"/>
                    </a:lnTo>
                    <a:lnTo>
                      <a:pt x="2672" y="1920"/>
                    </a:lnTo>
                    <a:lnTo>
                      <a:pt x="2682" y="1907"/>
                    </a:lnTo>
                    <a:lnTo>
                      <a:pt x="2690" y="1893"/>
                    </a:lnTo>
                    <a:lnTo>
                      <a:pt x="2697" y="1878"/>
                    </a:lnTo>
                    <a:lnTo>
                      <a:pt x="2703" y="1861"/>
                    </a:lnTo>
                    <a:lnTo>
                      <a:pt x="2706" y="1843"/>
                    </a:lnTo>
                    <a:lnTo>
                      <a:pt x="2708" y="1824"/>
                    </a:lnTo>
                    <a:lnTo>
                      <a:pt x="2709" y="1805"/>
                    </a:lnTo>
                    <a:lnTo>
                      <a:pt x="2709" y="1785"/>
                    </a:lnTo>
                    <a:lnTo>
                      <a:pt x="2707" y="1767"/>
                    </a:lnTo>
                    <a:lnTo>
                      <a:pt x="2704" y="1749"/>
                    </a:lnTo>
                    <a:lnTo>
                      <a:pt x="2698" y="1734"/>
                    </a:lnTo>
                    <a:lnTo>
                      <a:pt x="2693" y="1718"/>
                    </a:lnTo>
                    <a:lnTo>
                      <a:pt x="2685" y="1703"/>
                    </a:lnTo>
                    <a:lnTo>
                      <a:pt x="2676" y="1691"/>
                    </a:lnTo>
                    <a:lnTo>
                      <a:pt x="2666" y="1679"/>
                    </a:lnTo>
                    <a:lnTo>
                      <a:pt x="2653" y="1667"/>
                    </a:lnTo>
                    <a:lnTo>
                      <a:pt x="2641" y="1658"/>
                    </a:lnTo>
                    <a:lnTo>
                      <a:pt x="2626" y="1650"/>
                    </a:lnTo>
                    <a:lnTo>
                      <a:pt x="2612" y="1644"/>
                    </a:lnTo>
                    <a:lnTo>
                      <a:pt x="2595" y="1638"/>
                    </a:lnTo>
                    <a:lnTo>
                      <a:pt x="2577" y="1634"/>
                    </a:lnTo>
                    <a:lnTo>
                      <a:pt x="2558" y="1631"/>
                    </a:lnTo>
                    <a:lnTo>
                      <a:pt x="2538" y="1631"/>
                    </a:lnTo>
                    <a:lnTo>
                      <a:pt x="582" y="1631"/>
                    </a:lnTo>
                    <a:lnTo>
                      <a:pt x="551" y="1630"/>
                    </a:lnTo>
                    <a:lnTo>
                      <a:pt x="522" y="1627"/>
                    </a:lnTo>
                    <a:lnTo>
                      <a:pt x="496" y="1623"/>
                    </a:lnTo>
                    <a:lnTo>
                      <a:pt x="472" y="1618"/>
                    </a:lnTo>
                    <a:lnTo>
                      <a:pt x="461" y="1613"/>
                    </a:lnTo>
                    <a:lnTo>
                      <a:pt x="451" y="1610"/>
                    </a:lnTo>
                    <a:lnTo>
                      <a:pt x="441" y="1605"/>
                    </a:lnTo>
                    <a:lnTo>
                      <a:pt x="432" y="1601"/>
                    </a:lnTo>
                    <a:lnTo>
                      <a:pt x="423" y="1595"/>
                    </a:lnTo>
                    <a:lnTo>
                      <a:pt x="415" y="1590"/>
                    </a:lnTo>
                    <a:lnTo>
                      <a:pt x="407" y="1584"/>
                    </a:lnTo>
                    <a:lnTo>
                      <a:pt x="400" y="1577"/>
                    </a:lnTo>
                    <a:lnTo>
                      <a:pt x="393" y="1571"/>
                    </a:lnTo>
                    <a:lnTo>
                      <a:pt x="388" y="1563"/>
                    </a:lnTo>
                    <a:lnTo>
                      <a:pt x="382" y="1555"/>
                    </a:lnTo>
                    <a:lnTo>
                      <a:pt x="377" y="1546"/>
                    </a:lnTo>
                    <a:lnTo>
                      <a:pt x="372" y="1537"/>
                    </a:lnTo>
                    <a:lnTo>
                      <a:pt x="368" y="1527"/>
                    </a:lnTo>
                    <a:lnTo>
                      <a:pt x="364" y="1517"/>
                    </a:lnTo>
                    <a:lnTo>
                      <a:pt x="361" y="1505"/>
                    </a:lnTo>
                    <a:lnTo>
                      <a:pt x="355" y="1483"/>
                    </a:lnTo>
                    <a:lnTo>
                      <a:pt x="352" y="1457"/>
                    </a:lnTo>
                    <a:lnTo>
                      <a:pt x="350" y="1429"/>
                    </a:lnTo>
                    <a:lnTo>
                      <a:pt x="349" y="1398"/>
                    </a:lnTo>
                    <a:lnTo>
                      <a:pt x="349" y="1347"/>
                    </a:lnTo>
                    <a:lnTo>
                      <a:pt x="349" y="1296"/>
                    </a:lnTo>
                    <a:lnTo>
                      <a:pt x="349" y="1245"/>
                    </a:lnTo>
                    <a:lnTo>
                      <a:pt x="349" y="1194"/>
                    </a:lnTo>
                    <a:lnTo>
                      <a:pt x="349" y="1143"/>
                    </a:lnTo>
                    <a:lnTo>
                      <a:pt x="349" y="1092"/>
                    </a:lnTo>
                    <a:lnTo>
                      <a:pt x="349" y="1042"/>
                    </a:lnTo>
                    <a:lnTo>
                      <a:pt x="349" y="990"/>
                    </a:lnTo>
                    <a:lnTo>
                      <a:pt x="349" y="939"/>
                    </a:lnTo>
                    <a:lnTo>
                      <a:pt x="349" y="889"/>
                    </a:lnTo>
                    <a:lnTo>
                      <a:pt x="349" y="837"/>
                    </a:lnTo>
                    <a:lnTo>
                      <a:pt x="349" y="786"/>
                    </a:lnTo>
                    <a:lnTo>
                      <a:pt x="349" y="736"/>
                    </a:lnTo>
                    <a:lnTo>
                      <a:pt x="349" y="685"/>
                    </a:lnTo>
                    <a:lnTo>
                      <a:pt x="349" y="633"/>
                    </a:lnTo>
                    <a:lnTo>
                      <a:pt x="349" y="583"/>
                    </a:lnTo>
                    <a:lnTo>
                      <a:pt x="350" y="552"/>
                    </a:lnTo>
                    <a:lnTo>
                      <a:pt x="352" y="524"/>
                    </a:lnTo>
                    <a:lnTo>
                      <a:pt x="355" y="498"/>
                    </a:lnTo>
                    <a:lnTo>
                      <a:pt x="361" y="475"/>
                    </a:lnTo>
                    <a:lnTo>
                      <a:pt x="364" y="464"/>
                    </a:lnTo>
                    <a:lnTo>
                      <a:pt x="368" y="453"/>
                    </a:lnTo>
                    <a:lnTo>
                      <a:pt x="372" y="444"/>
                    </a:lnTo>
                    <a:lnTo>
                      <a:pt x="377" y="435"/>
                    </a:lnTo>
                    <a:lnTo>
                      <a:pt x="382" y="426"/>
                    </a:lnTo>
                    <a:lnTo>
                      <a:pt x="388" y="419"/>
                    </a:lnTo>
                    <a:lnTo>
                      <a:pt x="393" y="411"/>
                    </a:lnTo>
                    <a:lnTo>
                      <a:pt x="400" y="404"/>
                    </a:lnTo>
                    <a:lnTo>
                      <a:pt x="407" y="397"/>
                    </a:lnTo>
                    <a:lnTo>
                      <a:pt x="415" y="390"/>
                    </a:lnTo>
                    <a:lnTo>
                      <a:pt x="423" y="385"/>
                    </a:lnTo>
                    <a:lnTo>
                      <a:pt x="432" y="380"/>
                    </a:lnTo>
                    <a:lnTo>
                      <a:pt x="441" y="375"/>
                    </a:lnTo>
                    <a:lnTo>
                      <a:pt x="451" y="371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1" y="351"/>
                    </a:lnTo>
                    <a:lnTo>
                      <a:pt x="582" y="350"/>
                    </a:lnTo>
                    <a:lnTo>
                      <a:pt x="714" y="350"/>
                    </a:lnTo>
                    <a:lnTo>
                      <a:pt x="842" y="350"/>
                    </a:lnTo>
                    <a:lnTo>
                      <a:pt x="966" y="350"/>
                    </a:lnTo>
                    <a:lnTo>
                      <a:pt x="1088" y="350"/>
                    </a:lnTo>
                    <a:lnTo>
                      <a:pt x="1208" y="350"/>
                    </a:lnTo>
                    <a:lnTo>
                      <a:pt x="1325" y="350"/>
                    </a:lnTo>
                    <a:lnTo>
                      <a:pt x="1441" y="350"/>
                    </a:lnTo>
                    <a:lnTo>
                      <a:pt x="1557" y="350"/>
                    </a:lnTo>
                    <a:lnTo>
                      <a:pt x="1673" y="350"/>
                    </a:lnTo>
                    <a:lnTo>
                      <a:pt x="1790" y="350"/>
                    </a:lnTo>
                    <a:lnTo>
                      <a:pt x="1906" y="350"/>
                    </a:lnTo>
                    <a:lnTo>
                      <a:pt x="2027" y="350"/>
                    </a:lnTo>
                    <a:lnTo>
                      <a:pt x="2148" y="350"/>
                    </a:lnTo>
                    <a:lnTo>
                      <a:pt x="2272" y="350"/>
                    </a:lnTo>
                    <a:lnTo>
                      <a:pt x="2401" y="350"/>
                    </a:lnTo>
                    <a:lnTo>
                      <a:pt x="2533" y="350"/>
                    </a:lnTo>
                    <a:lnTo>
                      <a:pt x="2552" y="349"/>
                    </a:lnTo>
                    <a:lnTo>
                      <a:pt x="2570" y="347"/>
                    </a:lnTo>
                    <a:lnTo>
                      <a:pt x="2588" y="343"/>
                    </a:lnTo>
                    <a:lnTo>
                      <a:pt x="2604" y="338"/>
                    </a:lnTo>
                    <a:lnTo>
                      <a:pt x="2620" y="331"/>
                    </a:lnTo>
                    <a:lnTo>
                      <a:pt x="2634" y="323"/>
                    </a:lnTo>
                    <a:lnTo>
                      <a:pt x="2648" y="314"/>
                    </a:lnTo>
                    <a:lnTo>
                      <a:pt x="2660" y="303"/>
                    </a:lnTo>
                    <a:lnTo>
                      <a:pt x="2670" y="291"/>
                    </a:lnTo>
                    <a:lnTo>
                      <a:pt x="2680" y="278"/>
                    </a:lnTo>
                    <a:lnTo>
                      <a:pt x="2688" y="263"/>
                    </a:lnTo>
                    <a:lnTo>
                      <a:pt x="2695" y="248"/>
                    </a:lnTo>
                    <a:lnTo>
                      <a:pt x="2700" y="232"/>
                    </a:lnTo>
                    <a:lnTo>
                      <a:pt x="2704" y="214"/>
                    </a:lnTo>
                    <a:lnTo>
                      <a:pt x="2706" y="195"/>
                    </a:lnTo>
                    <a:lnTo>
                      <a:pt x="2707" y="176"/>
                    </a:lnTo>
                    <a:lnTo>
                      <a:pt x="2706" y="156"/>
                    </a:lnTo>
                    <a:lnTo>
                      <a:pt x="2704" y="137"/>
                    </a:lnTo>
                    <a:lnTo>
                      <a:pt x="2700" y="120"/>
                    </a:lnTo>
                    <a:lnTo>
                      <a:pt x="2695" y="104"/>
                    </a:lnTo>
                    <a:lnTo>
                      <a:pt x="2688" y="88"/>
                    </a:lnTo>
                    <a:lnTo>
                      <a:pt x="2680" y="74"/>
                    </a:lnTo>
                    <a:lnTo>
                      <a:pt x="2671" y="61"/>
                    </a:lnTo>
                    <a:lnTo>
                      <a:pt x="2661" y="48"/>
                    </a:lnTo>
                    <a:lnTo>
                      <a:pt x="2649" y="37"/>
                    </a:lnTo>
                    <a:lnTo>
                      <a:pt x="2635" y="28"/>
                    </a:lnTo>
                    <a:lnTo>
                      <a:pt x="2622" y="20"/>
                    </a:lnTo>
                    <a:lnTo>
                      <a:pt x="2606" y="14"/>
                    </a:lnTo>
                    <a:lnTo>
                      <a:pt x="2590" y="8"/>
                    </a:lnTo>
                    <a:lnTo>
                      <a:pt x="2572" y="3"/>
                    </a:lnTo>
                    <a:lnTo>
                      <a:pt x="2554" y="1"/>
                    </a:lnTo>
                    <a:lnTo>
                      <a:pt x="2535" y="0"/>
                    </a:lnTo>
                    <a:lnTo>
                      <a:pt x="582" y="0"/>
                    </a:lnTo>
                    <a:lnTo>
                      <a:pt x="544" y="1"/>
                    </a:lnTo>
                    <a:lnTo>
                      <a:pt x="508" y="2"/>
                    </a:lnTo>
                    <a:lnTo>
                      <a:pt x="472" y="5"/>
                    </a:lnTo>
                    <a:lnTo>
                      <a:pt x="440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5" y="53"/>
                    </a:lnTo>
                    <a:lnTo>
                      <a:pt x="241" y="64"/>
                    </a:lnTo>
                    <a:lnTo>
                      <a:pt x="217" y="78"/>
                    </a:lnTo>
                    <a:lnTo>
                      <a:pt x="196" y="91"/>
                    </a:lnTo>
                    <a:lnTo>
                      <a:pt x="174" y="106"/>
                    </a:lnTo>
                    <a:lnTo>
                      <a:pt x="155" y="122"/>
                    </a:lnTo>
                    <a:lnTo>
                      <a:pt x="137" y="138"/>
                    </a:lnTo>
                    <a:lnTo>
                      <a:pt x="121" y="156"/>
                    </a:lnTo>
                    <a:lnTo>
                      <a:pt x="105" y="177"/>
                    </a:lnTo>
                    <a:lnTo>
                      <a:pt x="90" y="197"/>
                    </a:lnTo>
                    <a:lnTo>
                      <a:pt x="77" y="219"/>
                    </a:lnTo>
                    <a:lnTo>
                      <a:pt x="64" y="242"/>
                    </a:lnTo>
                    <a:lnTo>
                      <a:pt x="53" y="267"/>
                    </a:lnTo>
                    <a:lnTo>
                      <a:pt x="43" y="293"/>
                    </a:lnTo>
                    <a:lnTo>
                      <a:pt x="34" y="320"/>
                    </a:lnTo>
                    <a:lnTo>
                      <a:pt x="26" y="348"/>
                    </a:lnTo>
                    <a:lnTo>
                      <a:pt x="19" y="378"/>
                    </a:lnTo>
                    <a:lnTo>
                      <a:pt x="14" y="408"/>
                    </a:lnTo>
                    <a:lnTo>
                      <a:pt x="8" y="441"/>
                    </a:lnTo>
                    <a:lnTo>
                      <a:pt x="5" y="474"/>
                    </a:lnTo>
                    <a:lnTo>
                      <a:pt x="3" y="509"/>
                    </a:lnTo>
                    <a:lnTo>
                      <a:pt x="2" y="546"/>
                    </a:lnTo>
                    <a:lnTo>
                      <a:pt x="0" y="583"/>
                    </a:lnTo>
                    <a:lnTo>
                      <a:pt x="0" y="13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157EB7B9-1F55-4D29-A20C-EBA6FB93DF3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02401" y="3114675"/>
                <a:ext cx="922338" cy="628650"/>
              </a:xfrm>
              <a:custGeom>
                <a:avLst/>
                <a:gdLst>
                  <a:gd name="T0" fmla="*/ 496 w 2906"/>
                  <a:gd name="T1" fmla="*/ 1622 h 1980"/>
                  <a:gd name="T2" fmla="*/ 441 w 2906"/>
                  <a:gd name="T3" fmla="*/ 1604 h 1980"/>
                  <a:gd name="T4" fmla="*/ 407 w 2906"/>
                  <a:gd name="T5" fmla="*/ 1582 h 1980"/>
                  <a:gd name="T6" fmla="*/ 382 w 2906"/>
                  <a:gd name="T7" fmla="*/ 1553 h 1980"/>
                  <a:gd name="T8" fmla="*/ 364 w 2906"/>
                  <a:gd name="T9" fmla="*/ 1514 h 1980"/>
                  <a:gd name="T10" fmla="*/ 350 w 2906"/>
                  <a:gd name="T11" fmla="*/ 1425 h 1980"/>
                  <a:gd name="T12" fmla="*/ 352 w 2906"/>
                  <a:gd name="T13" fmla="*/ 521 h 1980"/>
                  <a:gd name="T14" fmla="*/ 368 w 2906"/>
                  <a:gd name="T15" fmla="*/ 451 h 1980"/>
                  <a:gd name="T16" fmla="*/ 387 w 2906"/>
                  <a:gd name="T17" fmla="*/ 416 h 1980"/>
                  <a:gd name="T18" fmla="*/ 415 w 2906"/>
                  <a:gd name="T19" fmla="*/ 389 h 1980"/>
                  <a:gd name="T20" fmla="*/ 451 w 2906"/>
                  <a:gd name="T21" fmla="*/ 370 h 1980"/>
                  <a:gd name="T22" fmla="*/ 522 w 2906"/>
                  <a:gd name="T23" fmla="*/ 353 h 1980"/>
                  <a:gd name="T24" fmla="*/ 2356 w 2906"/>
                  <a:gd name="T25" fmla="*/ 351 h 1980"/>
                  <a:gd name="T26" fmla="*/ 2446 w 2906"/>
                  <a:gd name="T27" fmla="*/ 367 h 1980"/>
                  <a:gd name="T28" fmla="*/ 2484 w 2906"/>
                  <a:gd name="T29" fmla="*/ 385 h 1980"/>
                  <a:gd name="T30" fmla="*/ 2513 w 2906"/>
                  <a:gd name="T31" fmla="*/ 411 h 1980"/>
                  <a:gd name="T32" fmla="*/ 2534 w 2906"/>
                  <a:gd name="T33" fmla="*/ 444 h 1980"/>
                  <a:gd name="T34" fmla="*/ 2551 w 2906"/>
                  <a:gd name="T35" fmla="*/ 498 h 1980"/>
                  <a:gd name="T36" fmla="*/ 2558 w 2906"/>
                  <a:gd name="T37" fmla="*/ 633 h 1980"/>
                  <a:gd name="T38" fmla="*/ 2558 w 2906"/>
                  <a:gd name="T39" fmla="*/ 837 h 1980"/>
                  <a:gd name="T40" fmla="*/ 2558 w 2906"/>
                  <a:gd name="T41" fmla="*/ 1040 h 1980"/>
                  <a:gd name="T42" fmla="*/ 2558 w 2906"/>
                  <a:gd name="T43" fmla="*/ 1242 h 1980"/>
                  <a:gd name="T44" fmla="*/ 2557 w 2906"/>
                  <a:gd name="T45" fmla="*/ 1425 h 1980"/>
                  <a:gd name="T46" fmla="*/ 2542 w 2906"/>
                  <a:gd name="T47" fmla="*/ 1514 h 1980"/>
                  <a:gd name="T48" fmla="*/ 2525 w 2906"/>
                  <a:gd name="T49" fmla="*/ 1553 h 1980"/>
                  <a:gd name="T50" fmla="*/ 2499 w 2906"/>
                  <a:gd name="T51" fmla="*/ 1582 h 1980"/>
                  <a:gd name="T52" fmla="*/ 2466 w 2906"/>
                  <a:gd name="T53" fmla="*/ 1604 h 1980"/>
                  <a:gd name="T54" fmla="*/ 2411 w 2906"/>
                  <a:gd name="T55" fmla="*/ 1622 h 1980"/>
                  <a:gd name="T56" fmla="*/ 581 w 2906"/>
                  <a:gd name="T57" fmla="*/ 1630 h 1980"/>
                  <a:gd name="T58" fmla="*/ 5 w 2906"/>
                  <a:gd name="T59" fmla="*/ 1504 h 1980"/>
                  <a:gd name="T60" fmla="*/ 26 w 2906"/>
                  <a:gd name="T61" fmla="*/ 1630 h 1980"/>
                  <a:gd name="T62" fmla="*/ 64 w 2906"/>
                  <a:gd name="T63" fmla="*/ 1736 h 1980"/>
                  <a:gd name="T64" fmla="*/ 121 w 2906"/>
                  <a:gd name="T65" fmla="*/ 1823 h 1980"/>
                  <a:gd name="T66" fmla="*/ 196 w 2906"/>
                  <a:gd name="T67" fmla="*/ 1889 h 1980"/>
                  <a:gd name="T68" fmla="*/ 291 w 2906"/>
                  <a:gd name="T69" fmla="*/ 1937 h 1980"/>
                  <a:gd name="T70" fmla="*/ 407 w 2906"/>
                  <a:gd name="T71" fmla="*/ 1967 h 1980"/>
                  <a:gd name="T72" fmla="*/ 544 w 2906"/>
                  <a:gd name="T73" fmla="*/ 1980 h 1980"/>
                  <a:gd name="T74" fmla="*/ 2399 w 2906"/>
                  <a:gd name="T75" fmla="*/ 1978 h 1980"/>
                  <a:gd name="T76" fmla="*/ 2531 w 2906"/>
                  <a:gd name="T77" fmla="*/ 1961 h 1980"/>
                  <a:gd name="T78" fmla="*/ 2641 w 2906"/>
                  <a:gd name="T79" fmla="*/ 1926 h 1980"/>
                  <a:gd name="T80" fmla="*/ 2732 w 2906"/>
                  <a:gd name="T81" fmla="*/ 1874 h 1980"/>
                  <a:gd name="T82" fmla="*/ 2803 w 2906"/>
                  <a:gd name="T83" fmla="*/ 1802 h 1980"/>
                  <a:gd name="T84" fmla="*/ 2854 w 2906"/>
                  <a:gd name="T85" fmla="*/ 1711 h 1980"/>
                  <a:gd name="T86" fmla="*/ 2888 w 2906"/>
                  <a:gd name="T87" fmla="*/ 1601 h 1980"/>
                  <a:gd name="T88" fmla="*/ 2904 w 2906"/>
                  <a:gd name="T89" fmla="*/ 1468 h 1980"/>
                  <a:gd name="T90" fmla="*/ 2906 w 2906"/>
                  <a:gd name="T91" fmla="*/ 542 h 1980"/>
                  <a:gd name="T92" fmla="*/ 2894 w 2906"/>
                  <a:gd name="T93" fmla="*/ 406 h 1980"/>
                  <a:gd name="T94" fmla="*/ 2864 w 2906"/>
                  <a:gd name="T95" fmla="*/ 290 h 1980"/>
                  <a:gd name="T96" fmla="*/ 2817 w 2906"/>
                  <a:gd name="T97" fmla="*/ 196 h 1980"/>
                  <a:gd name="T98" fmla="*/ 2751 w 2906"/>
                  <a:gd name="T99" fmla="*/ 120 h 1980"/>
                  <a:gd name="T100" fmla="*/ 2666 w 2906"/>
                  <a:gd name="T101" fmla="*/ 64 h 1980"/>
                  <a:gd name="T102" fmla="*/ 2560 w 2906"/>
                  <a:gd name="T103" fmla="*/ 26 h 1980"/>
                  <a:gd name="T104" fmla="*/ 2434 w 2906"/>
                  <a:gd name="T105" fmla="*/ 5 h 1980"/>
                  <a:gd name="T106" fmla="*/ 581 w 2906"/>
                  <a:gd name="T107" fmla="*/ 0 h 1980"/>
                  <a:gd name="T108" fmla="*/ 438 w 2906"/>
                  <a:gd name="T109" fmla="*/ 9 h 1980"/>
                  <a:gd name="T110" fmla="*/ 318 w 2906"/>
                  <a:gd name="T111" fmla="*/ 34 h 1980"/>
                  <a:gd name="T112" fmla="*/ 217 w 2906"/>
                  <a:gd name="T113" fmla="*/ 77 h 1980"/>
                  <a:gd name="T114" fmla="*/ 137 w 2906"/>
                  <a:gd name="T115" fmla="*/ 137 h 1980"/>
                  <a:gd name="T116" fmla="*/ 77 w 2906"/>
                  <a:gd name="T117" fmla="*/ 217 h 1980"/>
                  <a:gd name="T118" fmla="*/ 34 w 2906"/>
                  <a:gd name="T119" fmla="*/ 317 h 1980"/>
                  <a:gd name="T120" fmla="*/ 8 w 2906"/>
                  <a:gd name="T121" fmla="*/ 438 h 1980"/>
                  <a:gd name="T122" fmla="*/ 0 w 2906"/>
                  <a:gd name="T123" fmla="*/ 579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06" h="1980">
                    <a:moveTo>
                      <a:pt x="581" y="1630"/>
                    </a:moveTo>
                    <a:lnTo>
                      <a:pt x="550" y="1629"/>
                    </a:lnTo>
                    <a:lnTo>
                      <a:pt x="522" y="1627"/>
                    </a:lnTo>
                    <a:lnTo>
                      <a:pt x="496" y="1622"/>
                    </a:lnTo>
                    <a:lnTo>
                      <a:pt x="472" y="1617"/>
                    </a:lnTo>
                    <a:lnTo>
                      <a:pt x="461" y="1613"/>
                    </a:lnTo>
                    <a:lnTo>
                      <a:pt x="451" y="1609"/>
                    </a:lnTo>
                    <a:lnTo>
                      <a:pt x="441" y="1604"/>
                    </a:lnTo>
                    <a:lnTo>
                      <a:pt x="432" y="1600"/>
                    </a:lnTo>
                    <a:lnTo>
                      <a:pt x="423" y="1594"/>
                    </a:lnTo>
                    <a:lnTo>
                      <a:pt x="415" y="1589"/>
                    </a:lnTo>
                    <a:lnTo>
                      <a:pt x="407" y="1582"/>
                    </a:lnTo>
                    <a:lnTo>
                      <a:pt x="400" y="1575"/>
                    </a:lnTo>
                    <a:lnTo>
                      <a:pt x="394" y="1568"/>
                    </a:lnTo>
                    <a:lnTo>
                      <a:pt x="387" y="1560"/>
                    </a:lnTo>
                    <a:lnTo>
                      <a:pt x="382" y="1553"/>
                    </a:lnTo>
                    <a:lnTo>
                      <a:pt x="377" y="1544"/>
                    </a:lnTo>
                    <a:lnTo>
                      <a:pt x="372" y="1535"/>
                    </a:lnTo>
                    <a:lnTo>
                      <a:pt x="368" y="1524"/>
                    </a:lnTo>
                    <a:lnTo>
                      <a:pt x="364" y="1514"/>
                    </a:lnTo>
                    <a:lnTo>
                      <a:pt x="361" y="1503"/>
                    </a:lnTo>
                    <a:lnTo>
                      <a:pt x="355" y="1479"/>
                    </a:lnTo>
                    <a:lnTo>
                      <a:pt x="352" y="1454"/>
                    </a:lnTo>
                    <a:lnTo>
                      <a:pt x="350" y="1425"/>
                    </a:lnTo>
                    <a:lnTo>
                      <a:pt x="349" y="1395"/>
                    </a:lnTo>
                    <a:lnTo>
                      <a:pt x="349" y="579"/>
                    </a:lnTo>
                    <a:lnTo>
                      <a:pt x="350" y="549"/>
                    </a:lnTo>
                    <a:lnTo>
                      <a:pt x="352" y="521"/>
                    </a:lnTo>
                    <a:lnTo>
                      <a:pt x="355" y="496"/>
                    </a:lnTo>
                    <a:lnTo>
                      <a:pt x="361" y="473"/>
                    </a:lnTo>
                    <a:lnTo>
                      <a:pt x="364" y="461"/>
                    </a:lnTo>
                    <a:lnTo>
                      <a:pt x="368" y="451"/>
                    </a:lnTo>
                    <a:lnTo>
                      <a:pt x="372" y="442"/>
                    </a:lnTo>
                    <a:lnTo>
                      <a:pt x="377" y="433"/>
                    </a:lnTo>
                    <a:lnTo>
                      <a:pt x="382" y="424"/>
                    </a:lnTo>
                    <a:lnTo>
                      <a:pt x="387" y="416"/>
                    </a:lnTo>
                    <a:lnTo>
                      <a:pt x="394" y="410"/>
                    </a:lnTo>
                    <a:lnTo>
                      <a:pt x="400" y="402"/>
                    </a:lnTo>
                    <a:lnTo>
                      <a:pt x="407" y="396"/>
                    </a:lnTo>
                    <a:lnTo>
                      <a:pt x="415" y="389"/>
                    </a:lnTo>
                    <a:lnTo>
                      <a:pt x="423" y="384"/>
                    </a:lnTo>
                    <a:lnTo>
                      <a:pt x="432" y="379"/>
                    </a:lnTo>
                    <a:lnTo>
                      <a:pt x="441" y="375"/>
                    </a:lnTo>
                    <a:lnTo>
                      <a:pt x="451" y="370"/>
                    </a:lnTo>
                    <a:lnTo>
                      <a:pt x="461" y="367"/>
                    </a:lnTo>
                    <a:lnTo>
                      <a:pt x="472" y="363"/>
                    </a:lnTo>
                    <a:lnTo>
                      <a:pt x="496" y="358"/>
                    </a:lnTo>
                    <a:lnTo>
                      <a:pt x="522" y="353"/>
                    </a:lnTo>
                    <a:lnTo>
                      <a:pt x="550" y="351"/>
                    </a:lnTo>
                    <a:lnTo>
                      <a:pt x="581" y="350"/>
                    </a:lnTo>
                    <a:lnTo>
                      <a:pt x="2325" y="350"/>
                    </a:lnTo>
                    <a:lnTo>
                      <a:pt x="2356" y="351"/>
                    </a:lnTo>
                    <a:lnTo>
                      <a:pt x="2385" y="353"/>
                    </a:lnTo>
                    <a:lnTo>
                      <a:pt x="2411" y="358"/>
                    </a:lnTo>
                    <a:lnTo>
                      <a:pt x="2434" y="363"/>
                    </a:lnTo>
                    <a:lnTo>
                      <a:pt x="2446" y="367"/>
                    </a:lnTo>
                    <a:lnTo>
                      <a:pt x="2456" y="371"/>
                    </a:lnTo>
                    <a:lnTo>
                      <a:pt x="2466" y="375"/>
                    </a:lnTo>
                    <a:lnTo>
                      <a:pt x="2475" y="380"/>
                    </a:lnTo>
                    <a:lnTo>
                      <a:pt x="2484" y="385"/>
                    </a:lnTo>
                    <a:lnTo>
                      <a:pt x="2492" y="390"/>
                    </a:lnTo>
                    <a:lnTo>
                      <a:pt x="2499" y="397"/>
                    </a:lnTo>
                    <a:lnTo>
                      <a:pt x="2506" y="404"/>
                    </a:lnTo>
                    <a:lnTo>
                      <a:pt x="2513" y="411"/>
                    </a:lnTo>
                    <a:lnTo>
                      <a:pt x="2520" y="419"/>
                    </a:lnTo>
                    <a:lnTo>
                      <a:pt x="2525" y="426"/>
                    </a:lnTo>
                    <a:lnTo>
                      <a:pt x="2530" y="435"/>
                    </a:lnTo>
                    <a:lnTo>
                      <a:pt x="2534" y="444"/>
                    </a:lnTo>
                    <a:lnTo>
                      <a:pt x="2539" y="453"/>
                    </a:lnTo>
                    <a:lnTo>
                      <a:pt x="2542" y="464"/>
                    </a:lnTo>
                    <a:lnTo>
                      <a:pt x="2545" y="475"/>
                    </a:lnTo>
                    <a:lnTo>
                      <a:pt x="2551" y="498"/>
                    </a:lnTo>
                    <a:lnTo>
                      <a:pt x="2554" y="524"/>
                    </a:lnTo>
                    <a:lnTo>
                      <a:pt x="2557" y="552"/>
                    </a:lnTo>
                    <a:lnTo>
                      <a:pt x="2558" y="583"/>
                    </a:lnTo>
                    <a:lnTo>
                      <a:pt x="2558" y="633"/>
                    </a:lnTo>
                    <a:lnTo>
                      <a:pt x="2558" y="684"/>
                    </a:lnTo>
                    <a:lnTo>
                      <a:pt x="2558" y="736"/>
                    </a:lnTo>
                    <a:lnTo>
                      <a:pt x="2558" y="786"/>
                    </a:lnTo>
                    <a:lnTo>
                      <a:pt x="2558" y="837"/>
                    </a:lnTo>
                    <a:lnTo>
                      <a:pt x="2558" y="888"/>
                    </a:lnTo>
                    <a:lnTo>
                      <a:pt x="2558" y="938"/>
                    </a:lnTo>
                    <a:lnTo>
                      <a:pt x="2558" y="989"/>
                    </a:lnTo>
                    <a:lnTo>
                      <a:pt x="2558" y="1040"/>
                    </a:lnTo>
                    <a:lnTo>
                      <a:pt x="2558" y="1090"/>
                    </a:lnTo>
                    <a:lnTo>
                      <a:pt x="2558" y="1141"/>
                    </a:lnTo>
                    <a:lnTo>
                      <a:pt x="2558" y="1191"/>
                    </a:lnTo>
                    <a:lnTo>
                      <a:pt x="2558" y="1242"/>
                    </a:lnTo>
                    <a:lnTo>
                      <a:pt x="2558" y="1294"/>
                    </a:lnTo>
                    <a:lnTo>
                      <a:pt x="2558" y="1344"/>
                    </a:lnTo>
                    <a:lnTo>
                      <a:pt x="2558" y="1395"/>
                    </a:lnTo>
                    <a:lnTo>
                      <a:pt x="2557" y="1425"/>
                    </a:lnTo>
                    <a:lnTo>
                      <a:pt x="2554" y="1454"/>
                    </a:lnTo>
                    <a:lnTo>
                      <a:pt x="2551" y="1479"/>
                    </a:lnTo>
                    <a:lnTo>
                      <a:pt x="2545" y="1503"/>
                    </a:lnTo>
                    <a:lnTo>
                      <a:pt x="2542" y="1514"/>
                    </a:lnTo>
                    <a:lnTo>
                      <a:pt x="2539" y="1524"/>
                    </a:lnTo>
                    <a:lnTo>
                      <a:pt x="2534" y="1535"/>
                    </a:lnTo>
                    <a:lnTo>
                      <a:pt x="2530" y="1544"/>
                    </a:lnTo>
                    <a:lnTo>
                      <a:pt x="2525" y="1553"/>
                    </a:lnTo>
                    <a:lnTo>
                      <a:pt x="2520" y="1560"/>
                    </a:lnTo>
                    <a:lnTo>
                      <a:pt x="2513" y="1568"/>
                    </a:lnTo>
                    <a:lnTo>
                      <a:pt x="2506" y="1575"/>
                    </a:lnTo>
                    <a:lnTo>
                      <a:pt x="2499" y="1582"/>
                    </a:lnTo>
                    <a:lnTo>
                      <a:pt x="2492" y="1589"/>
                    </a:lnTo>
                    <a:lnTo>
                      <a:pt x="2484" y="1594"/>
                    </a:lnTo>
                    <a:lnTo>
                      <a:pt x="2475" y="1600"/>
                    </a:lnTo>
                    <a:lnTo>
                      <a:pt x="2466" y="1604"/>
                    </a:lnTo>
                    <a:lnTo>
                      <a:pt x="2456" y="1609"/>
                    </a:lnTo>
                    <a:lnTo>
                      <a:pt x="2446" y="1613"/>
                    </a:lnTo>
                    <a:lnTo>
                      <a:pt x="2434" y="1617"/>
                    </a:lnTo>
                    <a:lnTo>
                      <a:pt x="2411" y="1622"/>
                    </a:lnTo>
                    <a:lnTo>
                      <a:pt x="2385" y="1627"/>
                    </a:lnTo>
                    <a:lnTo>
                      <a:pt x="2356" y="1630"/>
                    </a:lnTo>
                    <a:lnTo>
                      <a:pt x="2325" y="1631"/>
                    </a:lnTo>
                    <a:lnTo>
                      <a:pt x="581" y="1630"/>
                    </a:lnTo>
                    <a:close/>
                    <a:moveTo>
                      <a:pt x="0" y="1395"/>
                    </a:moveTo>
                    <a:lnTo>
                      <a:pt x="2" y="1432"/>
                    </a:lnTo>
                    <a:lnTo>
                      <a:pt x="3" y="1468"/>
                    </a:lnTo>
                    <a:lnTo>
                      <a:pt x="5" y="1504"/>
                    </a:lnTo>
                    <a:lnTo>
                      <a:pt x="8" y="1537"/>
                    </a:lnTo>
                    <a:lnTo>
                      <a:pt x="13" y="1569"/>
                    </a:lnTo>
                    <a:lnTo>
                      <a:pt x="20" y="1601"/>
                    </a:lnTo>
                    <a:lnTo>
                      <a:pt x="26" y="1630"/>
                    </a:lnTo>
                    <a:lnTo>
                      <a:pt x="34" y="1658"/>
                    </a:lnTo>
                    <a:lnTo>
                      <a:pt x="43" y="1685"/>
                    </a:lnTo>
                    <a:lnTo>
                      <a:pt x="53" y="1711"/>
                    </a:lnTo>
                    <a:lnTo>
                      <a:pt x="64" y="1736"/>
                    </a:lnTo>
                    <a:lnTo>
                      <a:pt x="77" y="1760"/>
                    </a:lnTo>
                    <a:lnTo>
                      <a:pt x="90" y="1781"/>
                    </a:lnTo>
                    <a:lnTo>
                      <a:pt x="105" y="1802"/>
                    </a:lnTo>
                    <a:lnTo>
                      <a:pt x="121" y="1823"/>
                    </a:lnTo>
                    <a:lnTo>
                      <a:pt x="137" y="1841"/>
                    </a:lnTo>
                    <a:lnTo>
                      <a:pt x="155" y="1857"/>
                    </a:lnTo>
                    <a:lnTo>
                      <a:pt x="175" y="1874"/>
                    </a:lnTo>
                    <a:lnTo>
                      <a:pt x="196" y="1889"/>
                    </a:lnTo>
                    <a:lnTo>
                      <a:pt x="217" y="1902"/>
                    </a:lnTo>
                    <a:lnTo>
                      <a:pt x="241" y="1915"/>
                    </a:lnTo>
                    <a:lnTo>
                      <a:pt x="266" y="1926"/>
                    </a:lnTo>
                    <a:lnTo>
                      <a:pt x="291" y="1937"/>
                    </a:lnTo>
                    <a:lnTo>
                      <a:pt x="318" y="1946"/>
                    </a:lnTo>
                    <a:lnTo>
                      <a:pt x="346" y="1954"/>
                    </a:lnTo>
                    <a:lnTo>
                      <a:pt x="376" y="1961"/>
                    </a:lnTo>
                    <a:lnTo>
                      <a:pt x="407" y="1967"/>
                    </a:lnTo>
                    <a:lnTo>
                      <a:pt x="438" y="1972"/>
                    </a:lnTo>
                    <a:lnTo>
                      <a:pt x="472" y="1976"/>
                    </a:lnTo>
                    <a:lnTo>
                      <a:pt x="507" y="1978"/>
                    </a:lnTo>
                    <a:lnTo>
                      <a:pt x="544" y="1980"/>
                    </a:lnTo>
                    <a:lnTo>
                      <a:pt x="581" y="1980"/>
                    </a:lnTo>
                    <a:lnTo>
                      <a:pt x="2325" y="1980"/>
                    </a:lnTo>
                    <a:lnTo>
                      <a:pt x="2362" y="1980"/>
                    </a:lnTo>
                    <a:lnTo>
                      <a:pt x="2399" y="1978"/>
                    </a:lnTo>
                    <a:lnTo>
                      <a:pt x="2434" y="1976"/>
                    </a:lnTo>
                    <a:lnTo>
                      <a:pt x="2468" y="1972"/>
                    </a:lnTo>
                    <a:lnTo>
                      <a:pt x="2499" y="1967"/>
                    </a:lnTo>
                    <a:lnTo>
                      <a:pt x="2531" y="1961"/>
                    </a:lnTo>
                    <a:lnTo>
                      <a:pt x="2560" y="1954"/>
                    </a:lnTo>
                    <a:lnTo>
                      <a:pt x="2589" y="1946"/>
                    </a:lnTo>
                    <a:lnTo>
                      <a:pt x="2616" y="1937"/>
                    </a:lnTo>
                    <a:lnTo>
                      <a:pt x="2641" y="1926"/>
                    </a:lnTo>
                    <a:lnTo>
                      <a:pt x="2666" y="1915"/>
                    </a:lnTo>
                    <a:lnTo>
                      <a:pt x="2689" y="1902"/>
                    </a:lnTo>
                    <a:lnTo>
                      <a:pt x="2711" y="1889"/>
                    </a:lnTo>
                    <a:lnTo>
                      <a:pt x="2732" y="1874"/>
                    </a:lnTo>
                    <a:lnTo>
                      <a:pt x="2751" y="1857"/>
                    </a:lnTo>
                    <a:lnTo>
                      <a:pt x="2769" y="1841"/>
                    </a:lnTo>
                    <a:lnTo>
                      <a:pt x="2786" y="1823"/>
                    </a:lnTo>
                    <a:lnTo>
                      <a:pt x="2803" y="1802"/>
                    </a:lnTo>
                    <a:lnTo>
                      <a:pt x="2817" y="1781"/>
                    </a:lnTo>
                    <a:lnTo>
                      <a:pt x="2831" y="1760"/>
                    </a:lnTo>
                    <a:lnTo>
                      <a:pt x="2843" y="1736"/>
                    </a:lnTo>
                    <a:lnTo>
                      <a:pt x="2854" y="1711"/>
                    </a:lnTo>
                    <a:lnTo>
                      <a:pt x="2864" y="1685"/>
                    </a:lnTo>
                    <a:lnTo>
                      <a:pt x="2873" y="1658"/>
                    </a:lnTo>
                    <a:lnTo>
                      <a:pt x="2881" y="1630"/>
                    </a:lnTo>
                    <a:lnTo>
                      <a:pt x="2888" y="1601"/>
                    </a:lnTo>
                    <a:lnTo>
                      <a:pt x="2894" y="1569"/>
                    </a:lnTo>
                    <a:lnTo>
                      <a:pt x="2898" y="1537"/>
                    </a:lnTo>
                    <a:lnTo>
                      <a:pt x="2902" y="1504"/>
                    </a:lnTo>
                    <a:lnTo>
                      <a:pt x="2904" y="1468"/>
                    </a:lnTo>
                    <a:lnTo>
                      <a:pt x="2906" y="1432"/>
                    </a:lnTo>
                    <a:lnTo>
                      <a:pt x="2906" y="1395"/>
                    </a:lnTo>
                    <a:lnTo>
                      <a:pt x="2906" y="579"/>
                    </a:lnTo>
                    <a:lnTo>
                      <a:pt x="2906" y="542"/>
                    </a:lnTo>
                    <a:lnTo>
                      <a:pt x="2904" y="506"/>
                    </a:lnTo>
                    <a:lnTo>
                      <a:pt x="2902" y="471"/>
                    </a:lnTo>
                    <a:lnTo>
                      <a:pt x="2898" y="438"/>
                    </a:lnTo>
                    <a:lnTo>
                      <a:pt x="2894" y="406"/>
                    </a:lnTo>
                    <a:lnTo>
                      <a:pt x="2888" y="375"/>
                    </a:lnTo>
                    <a:lnTo>
                      <a:pt x="2881" y="345"/>
                    </a:lnTo>
                    <a:lnTo>
                      <a:pt x="2873" y="317"/>
                    </a:lnTo>
                    <a:lnTo>
                      <a:pt x="2864" y="290"/>
                    </a:lnTo>
                    <a:lnTo>
                      <a:pt x="2854" y="264"/>
                    </a:lnTo>
                    <a:lnTo>
                      <a:pt x="2843" y="241"/>
                    </a:lnTo>
                    <a:lnTo>
                      <a:pt x="2831" y="217"/>
                    </a:lnTo>
                    <a:lnTo>
                      <a:pt x="2817" y="196"/>
                    </a:lnTo>
                    <a:lnTo>
                      <a:pt x="2803" y="174"/>
                    </a:lnTo>
                    <a:lnTo>
                      <a:pt x="2786" y="155"/>
                    </a:lnTo>
                    <a:lnTo>
                      <a:pt x="2769" y="137"/>
                    </a:lnTo>
                    <a:lnTo>
                      <a:pt x="2751" y="120"/>
                    </a:lnTo>
                    <a:lnTo>
                      <a:pt x="2732" y="105"/>
                    </a:lnTo>
                    <a:lnTo>
                      <a:pt x="2711" y="90"/>
                    </a:lnTo>
                    <a:lnTo>
                      <a:pt x="2689" y="77"/>
                    </a:lnTo>
                    <a:lnTo>
                      <a:pt x="2666" y="64"/>
                    </a:lnTo>
                    <a:lnTo>
                      <a:pt x="2641" y="53"/>
                    </a:lnTo>
                    <a:lnTo>
                      <a:pt x="2616" y="43"/>
                    </a:lnTo>
                    <a:lnTo>
                      <a:pt x="2589" y="34"/>
                    </a:lnTo>
                    <a:lnTo>
                      <a:pt x="2560" y="26"/>
                    </a:lnTo>
                    <a:lnTo>
                      <a:pt x="2531" y="19"/>
                    </a:lnTo>
                    <a:lnTo>
                      <a:pt x="2499" y="14"/>
                    </a:lnTo>
                    <a:lnTo>
                      <a:pt x="2468" y="9"/>
                    </a:lnTo>
                    <a:lnTo>
                      <a:pt x="2434" y="5"/>
                    </a:lnTo>
                    <a:lnTo>
                      <a:pt x="2399" y="2"/>
                    </a:lnTo>
                    <a:lnTo>
                      <a:pt x="2362" y="1"/>
                    </a:lnTo>
                    <a:lnTo>
                      <a:pt x="2325" y="0"/>
                    </a:lnTo>
                    <a:lnTo>
                      <a:pt x="581" y="0"/>
                    </a:lnTo>
                    <a:lnTo>
                      <a:pt x="544" y="1"/>
                    </a:lnTo>
                    <a:lnTo>
                      <a:pt x="507" y="2"/>
                    </a:lnTo>
                    <a:lnTo>
                      <a:pt x="472" y="5"/>
                    </a:lnTo>
                    <a:lnTo>
                      <a:pt x="438" y="9"/>
                    </a:lnTo>
                    <a:lnTo>
                      <a:pt x="407" y="14"/>
                    </a:lnTo>
                    <a:lnTo>
                      <a:pt x="376" y="19"/>
                    </a:lnTo>
                    <a:lnTo>
                      <a:pt x="346" y="26"/>
                    </a:lnTo>
                    <a:lnTo>
                      <a:pt x="318" y="34"/>
                    </a:lnTo>
                    <a:lnTo>
                      <a:pt x="291" y="43"/>
                    </a:lnTo>
                    <a:lnTo>
                      <a:pt x="266" y="53"/>
                    </a:lnTo>
                    <a:lnTo>
                      <a:pt x="241" y="64"/>
                    </a:lnTo>
                    <a:lnTo>
                      <a:pt x="217" y="77"/>
                    </a:lnTo>
                    <a:lnTo>
                      <a:pt x="196" y="90"/>
                    </a:lnTo>
                    <a:lnTo>
                      <a:pt x="175" y="105"/>
                    </a:lnTo>
                    <a:lnTo>
                      <a:pt x="155" y="120"/>
                    </a:lnTo>
                    <a:lnTo>
                      <a:pt x="137" y="137"/>
                    </a:lnTo>
                    <a:lnTo>
                      <a:pt x="121" y="155"/>
                    </a:lnTo>
                    <a:lnTo>
                      <a:pt x="105" y="174"/>
                    </a:lnTo>
                    <a:lnTo>
                      <a:pt x="90" y="196"/>
                    </a:lnTo>
                    <a:lnTo>
                      <a:pt x="77" y="217"/>
                    </a:lnTo>
                    <a:lnTo>
                      <a:pt x="64" y="241"/>
                    </a:lnTo>
                    <a:lnTo>
                      <a:pt x="53" y="264"/>
                    </a:lnTo>
                    <a:lnTo>
                      <a:pt x="43" y="290"/>
                    </a:lnTo>
                    <a:lnTo>
                      <a:pt x="34" y="317"/>
                    </a:lnTo>
                    <a:lnTo>
                      <a:pt x="26" y="345"/>
                    </a:lnTo>
                    <a:lnTo>
                      <a:pt x="20" y="375"/>
                    </a:lnTo>
                    <a:lnTo>
                      <a:pt x="13" y="406"/>
                    </a:lnTo>
                    <a:lnTo>
                      <a:pt x="8" y="438"/>
                    </a:lnTo>
                    <a:lnTo>
                      <a:pt x="5" y="471"/>
                    </a:lnTo>
                    <a:lnTo>
                      <a:pt x="3" y="506"/>
                    </a:lnTo>
                    <a:lnTo>
                      <a:pt x="2" y="542"/>
                    </a:lnTo>
                    <a:lnTo>
                      <a:pt x="0" y="579"/>
                    </a:lnTo>
                    <a:lnTo>
                      <a:pt x="0" y="13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CE9872DC-E298-4893-B806-1E556C6CD4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52726" y="3114675"/>
                <a:ext cx="922338" cy="628650"/>
              </a:xfrm>
              <a:custGeom>
                <a:avLst/>
                <a:gdLst>
                  <a:gd name="T0" fmla="*/ 2903 w 2906"/>
                  <a:gd name="T1" fmla="*/ 136 h 1980"/>
                  <a:gd name="T2" fmla="*/ 2888 w 2906"/>
                  <a:gd name="T3" fmla="*/ 87 h 1980"/>
                  <a:gd name="T4" fmla="*/ 2860 w 2906"/>
                  <a:gd name="T5" fmla="*/ 47 h 1980"/>
                  <a:gd name="T6" fmla="*/ 2822 w 2906"/>
                  <a:gd name="T7" fmla="*/ 19 h 1980"/>
                  <a:gd name="T8" fmla="*/ 2772 w 2906"/>
                  <a:gd name="T9" fmla="*/ 3 h 1980"/>
                  <a:gd name="T10" fmla="*/ 1975 w 2906"/>
                  <a:gd name="T11" fmla="*/ 0 h 1980"/>
                  <a:gd name="T12" fmla="*/ 1867 w 2906"/>
                  <a:gd name="T13" fmla="*/ 5 h 1980"/>
                  <a:gd name="T14" fmla="*/ 1771 w 2906"/>
                  <a:gd name="T15" fmla="*/ 19 h 1980"/>
                  <a:gd name="T16" fmla="*/ 1687 w 2906"/>
                  <a:gd name="T17" fmla="*/ 43 h 1980"/>
                  <a:gd name="T18" fmla="*/ 1614 w 2906"/>
                  <a:gd name="T19" fmla="*/ 77 h 1980"/>
                  <a:gd name="T20" fmla="*/ 1551 w 2906"/>
                  <a:gd name="T21" fmla="*/ 122 h 1980"/>
                  <a:gd name="T22" fmla="*/ 1499 w 2906"/>
                  <a:gd name="T23" fmla="*/ 177 h 1980"/>
                  <a:gd name="T24" fmla="*/ 1459 w 2906"/>
                  <a:gd name="T25" fmla="*/ 242 h 1980"/>
                  <a:gd name="T26" fmla="*/ 1428 w 2906"/>
                  <a:gd name="T27" fmla="*/ 320 h 1980"/>
                  <a:gd name="T28" fmla="*/ 1407 w 2906"/>
                  <a:gd name="T29" fmla="*/ 408 h 1980"/>
                  <a:gd name="T30" fmla="*/ 1397 w 2906"/>
                  <a:gd name="T31" fmla="*/ 509 h 1980"/>
                  <a:gd name="T32" fmla="*/ 1395 w 2906"/>
                  <a:gd name="T33" fmla="*/ 1398 h 1980"/>
                  <a:gd name="T34" fmla="*/ 1387 w 2906"/>
                  <a:gd name="T35" fmla="*/ 1479 h 1980"/>
                  <a:gd name="T36" fmla="*/ 1372 w 2906"/>
                  <a:gd name="T37" fmla="*/ 1523 h 1980"/>
                  <a:gd name="T38" fmla="*/ 1358 w 2906"/>
                  <a:gd name="T39" fmla="*/ 1551 h 1980"/>
                  <a:gd name="T40" fmla="*/ 1337 w 2906"/>
                  <a:gd name="T41" fmla="*/ 1575 h 1980"/>
                  <a:gd name="T42" fmla="*/ 1314 w 2906"/>
                  <a:gd name="T43" fmla="*/ 1594 h 1980"/>
                  <a:gd name="T44" fmla="*/ 1286 w 2906"/>
                  <a:gd name="T45" fmla="*/ 1609 h 1980"/>
                  <a:gd name="T46" fmla="*/ 1241 w 2906"/>
                  <a:gd name="T47" fmla="*/ 1623 h 1980"/>
                  <a:gd name="T48" fmla="*/ 1158 w 2906"/>
                  <a:gd name="T49" fmla="*/ 1631 h 1980"/>
                  <a:gd name="T50" fmla="*/ 130 w 2906"/>
                  <a:gd name="T51" fmla="*/ 1634 h 1980"/>
                  <a:gd name="T52" fmla="*/ 82 w 2906"/>
                  <a:gd name="T53" fmla="*/ 1650 h 1980"/>
                  <a:gd name="T54" fmla="*/ 45 w 2906"/>
                  <a:gd name="T55" fmla="*/ 1679 h 1980"/>
                  <a:gd name="T56" fmla="*/ 18 w 2906"/>
                  <a:gd name="T57" fmla="*/ 1718 h 1980"/>
                  <a:gd name="T58" fmla="*/ 3 w 2906"/>
                  <a:gd name="T59" fmla="*/ 1769 h 1980"/>
                  <a:gd name="T60" fmla="*/ 1 w 2906"/>
                  <a:gd name="T61" fmla="*/ 1826 h 1980"/>
                  <a:gd name="T62" fmla="*/ 11 w 2906"/>
                  <a:gd name="T63" fmla="*/ 1878 h 1980"/>
                  <a:gd name="T64" fmla="*/ 35 w 2906"/>
                  <a:gd name="T65" fmla="*/ 1920 h 1980"/>
                  <a:gd name="T66" fmla="*/ 68 w 2906"/>
                  <a:gd name="T67" fmla="*/ 1953 h 1980"/>
                  <a:gd name="T68" fmla="*/ 113 w 2906"/>
                  <a:gd name="T69" fmla="*/ 1973 h 1980"/>
                  <a:gd name="T70" fmla="*/ 167 w 2906"/>
                  <a:gd name="T71" fmla="*/ 1980 h 1980"/>
                  <a:gd name="T72" fmla="*/ 1231 w 2906"/>
                  <a:gd name="T73" fmla="*/ 1978 h 1980"/>
                  <a:gd name="T74" fmla="*/ 1331 w 2906"/>
                  <a:gd name="T75" fmla="*/ 1967 h 1980"/>
                  <a:gd name="T76" fmla="*/ 1419 w 2906"/>
                  <a:gd name="T77" fmla="*/ 1946 h 1980"/>
                  <a:gd name="T78" fmla="*/ 1497 w 2906"/>
                  <a:gd name="T79" fmla="*/ 1916 h 1980"/>
                  <a:gd name="T80" fmla="*/ 1563 w 2906"/>
                  <a:gd name="T81" fmla="*/ 1875 h 1980"/>
                  <a:gd name="T82" fmla="*/ 1619 w 2906"/>
                  <a:gd name="T83" fmla="*/ 1824 h 1980"/>
                  <a:gd name="T84" fmla="*/ 1664 w 2906"/>
                  <a:gd name="T85" fmla="*/ 1762 h 1980"/>
                  <a:gd name="T86" fmla="*/ 1699 w 2906"/>
                  <a:gd name="T87" fmla="*/ 1688 h 1980"/>
                  <a:gd name="T88" fmla="*/ 1724 w 2906"/>
                  <a:gd name="T89" fmla="*/ 1603 h 1980"/>
                  <a:gd name="T90" fmla="*/ 1738 w 2906"/>
                  <a:gd name="T91" fmla="*/ 1506 h 1980"/>
                  <a:gd name="T92" fmla="*/ 1743 w 2906"/>
                  <a:gd name="T93" fmla="*/ 1398 h 1980"/>
                  <a:gd name="T94" fmla="*/ 1746 w 2906"/>
                  <a:gd name="T95" fmla="*/ 523 h 1980"/>
                  <a:gd name="T96" fmla="*/ 1759 w 2906"/>
                  <a:gd name="T97" fmla="*/ 462 h 1980"/>
                  <a:gd name="T98" fmla="*/ 1772 w 2906"/>
                  <a:gd name="T99" fmla="*/ 433 h 1980"/>
                  <a:gd name="T100" fmla="*/ 1789 w 2906"/>
                  <a:gd name="T101" fmla="*/ 408 h 1980"/>
                  <a:gd name="T102" fmla="*/ 1810 w 2906"/>
                  <a:gd name="T103" fmla="*/ 388 h 1980"/>
                  <a:gd name="T104" fmla="*/ 1837 w 2906"/>
                  <a:gd name="T105" fmla="*/ 374 h 1980"/>
                  <a:gd name="T106" fmla="*/ 1867 w 2906"/>
                  <a:gd name="T107" fmla="*/ 362 h 1980"/>
                  <a:gd name="T108" fmla="*/ 1945 w 2906"/>
                  <a:gd name="T109" fmla="*/ 351 h 1980"/>
                  <a:gd name="T110" fmla="*/ 2751 w 2906"/>
                  <a:gd name="T111" fmla="*/ 349 h 1980"/>
                  <a:gd name="T112" fmla="*/ 2806 w 2906"/>
                  <a:gd name="T113" fmla="*/ 338 h 1980"/>
                  <a:gd name="T114" fmla="*/ 2849 w 2906"/>
                  <a:gd name="T115" fmla="*/ 313 h 1980"/>
                  <a:gd name="T116" fmla="*/ 2881 w 2906"/>
                  <a:gd name="T117" fmla="*/ 277 h 1980"/>
                  <a:gd name="T118" fmla="*/ 2900 w 2906"/>
                  <a:gd name="T119" fmla="*/ 231 h 1980"/>
                  <a:gd name="T120" fmla="*/ 2906 w 2906"/>
                  <a:gd name="T121" fmla="*/ 174 h 1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6" h="1980">
                    <a:moveTo>
                      <a:pt x="2906" y="174"/>
                    </a:moveTo>
                    <a:lnTo>
                      <a:pt x="2905" y="155"/>
                    </a:lnTo>
                    <a:lnTo>
                      <a:pt x="2903" y="136"/>
                    </a:lnTo>
                    <a:lnTo>
                      <a:pt x="2900" y="119"/>
                    </a:lnTo>
                    <a:lnTo>
                      <a:pt x="2894" y="102"/>
                    </a:lnTo>
                    <a:lnTo>
                      <a:pt x="2888" y="87"/>
                    </a:lnTo>
                    <a:lnTo>
                      <a:pt x="2881" y="72"/>
                    </a:lnTo>
                    <a:lnTo>
                      <a:pt x="2872" y="60"/>
                    </a:lnTo>
                    <a:lnTo>
                      <a:pt x="2860" y="47"/>
                    </a:lnTo>
                    <a:lnTo>
                      <a:pt x="2849" y="36"/>
                    </a:lnTo>
                    <a:lnTo>
                      <a:pt x="2836" y="27"/>
                    </a:lnTo>
                    <a:lnTo>
                      <a:pt x="2822" y="19"/>
                    </a:lnTo>
                    <a:lnTo>
                      <a:pt x="2806" y="12"/>
                    </a:lnTo>
                    <a:lnTo>
                      <a:pt x="2790" y="7"/>
                    </a:lnTo>
                    <a:lnTo>
                      <a:pt x="2772" y="3"/>
                    </a:lnTo>
                    <a:lnTo>
                      <a:pt x="2751" y="1"/>
                    </a:lnTo>
                    <a:lnTo>
                      <a:pt x="2731" y="0"/>
                    </a:lnTo>
                    <a:lnTo>
                      <a:pt x="1975" y="0"/>
                    </a:lnTo>
                    <a:lnTo>
                      <a:pt x="1938" y="1"/>
                    </a:lnTo>
                    <a:lnTo>
                      <a:pt x="1902" y="2"/>
                    </a:lnTo>
                    <a:lnTo>
                      <a:pt x="1867" y="5"/>
                    </a:lnTo>
                    <a:lnTo>
                      <a:pt x="1834" y="9"/>
                    </a:lnTo>
                    <a:lnTo>
                      <a:pt x="1802" y="14"/>
                    </a:lnTo>
                    <a:lnTo>
                      <a:pt x="1771" y="19"/>
                    </a:lnTo>
                    <a:lnTo>
                      <a:pt x="1742" y="26"/>
                    </a:lnTo>
                    <a:lnTo>
                      <a:pt x="1714" y="34"/>
                    </a:lnTo>
                    <a:lnTo>
                      <a:pt x="1687" y="43"/>
                    </a:lnTo>
                    <a:lnTo>
                      <a:pt x="1661" y="53"/>
                    </a:lnTo>
                    <a:lnTo>
                      <a:pt x="1636" y="64"/>
                    </a:lnTo>
                    <a:lnTo>
                      <a:pt x="1614" y="77"/>
                    </a:lnTo>
                    <a:lnTo>
                      <a:pt x="1591" y="91"/>
                    </a:lnTo>
                    <a:lnTo>
                      <a:pt x="1571" y="106"/>
                    </a:lnTo>
                    <a:lnTo>
                      <a:pt x="1551" y="122"/>
                    </a:lnTo>
                    <a:lnTo>
                      <a:pt x="1533" y="138"/>
                    </a:lnTo>
                    <a:lnTo>
                      <a:pt x="1516" y="156"/>
                    </a:lnTo>
                    <a:lnTo>
                      <a:pt x="1499" y="177"/>
                    </a:lnTo>
                    <a:lnTo>
                      <a:pt x="1484" y="197"/>
                    </a:lnTo>
                    <a:lnTo>
                      <a:pt x="1471" y="219"/>
                    </a:lnTo>
                    <a:lnTo>
                      <a:pt x="1459" y="242"/>
                    </a:lnTo>
                    <a:lnTo>
                      <a:pt x="1447" y="267"/>
                    </a:lnTo>
                    <a:lnTo>
                      <a:pt x="1437" y="293"/>
                    </a:lnTo>
                    <a:lnTo>
                      <a:pt x="1428" y="320"/>
                    </a:lnTo>
                    <a:lnTo>
                      <a:pt x="1420" y="348"/>
                    </a:lnTo>
                    <a:lnTo>
                      <a:pt x="1414" y="377"/>
                    </a:lnTo>
                    <a:lnTo>
                      <a:pt x="1407" y="408"/>
                    </a:lnTo>
                    <a:lnTo>
                      <a:pt x="1402" y="441"/>
                    </a:lnTo>
                    <a:lnTo>
                      <a:pt x="1399" y="474"/>
                    </a:lnTo>
                    <a:lnTo>
                      <a:pt x="1397" y="509"/>
                    </a:lnTo>
                    <a:lnTo>
                      <a:pt x="1395" y="546"/>
                    </a:lnTo>
                    <a:lnTo>
                      <a:pt x="1395" y="583"/>
                    </a:lnTo>
                    <a:lnTo>
                      <a:pt x="1395" y="1398"/>
                    </a:lnTo>
                    <a:lnTo>
                      <a:pt x="1393" y="1427"/>
                    </a:lnTo>
                    <a:lnTo>
                      <a:pt x="1391" y="1455"/>
                    </a:lnTo>
                    <a:lnTo>
                      <a:pt x="1387" y="1479"/>
                    </a:lnTo>
                    <a:lnTo>
                      <a:pt x="1380" y="1502"/>
                    </a:lnTo>
                    <a:lnTo>
                      <a:pt x="1377" y="1513"/>
                    </a:lnTo>
                    <a:lnTo>
                      <a:pt x="1372" y="1523"/>
                    </a:lnTo>
                    <a:lnTo>
                      <a:pt x="1368" y="1533"/>
                    </a:lnTo>
                    <a:lnTo>
                      <a:pt x="1363" y="1542"/>
                    </a:lnTo>
                    <a:lnTo>
                      <a:pt x="1358" y="1551"/>
                    </a:lnTo>
                    <a:lnTo>
                      <a:pt x="1351" y="1559"/>
                    </a:lnTo>
                    <a:lnTo>
                      <a:pt x="1345" y="1567"/>
                    </a:lnTo>
                    <a:lnTo>
                      <a:pt x="1337" y="1575"/>
                    </a:lnTo>
                    <a:lnTo>
                      <a:pt x="1331" y="1582"/>
                    </a:lnTo>
                    <a:lnTo>
                      <a:pt x="1323" y="1589"/>
                    </a:lnTo>
                    <a:lnTo>
                      <a:pt x="1314" y="1594"/>
                    </a:lnTo>
                    <a:lnTo>
                      <a:pt x="1305" y="1600"/>
                    </a:lnTo>
                    <a:lnTo>
                      <a:pt x="1296" y="1604"/>
                    </a:lnTo>
                    <a:lnTo>
                      <a:pt x="1286" y="1609"/>
                    </a:lnTo>
                    <a:lnTo>
                      <a:pt x="1276" y="1613"/>
                    </a:lnTo>
                    <a:lnTo>
                      <a:pt x="1264" y="1617"/>
                    </a:lnTo>
                    <a:lnTo>
                      <a:pt x="1241" y="1623"/>
                    </a:lnTo>
                    <a:lnTo>
                      <a:pt x="1215" y="1628"/>
                    </a:lnTo>
                    <a:lnTo>
                      <a:pt x="1187" y="1630"/>
                    </a:lnTo>
                    <a:lnTo>
                      <a:pt x="1158" y="1631"/>
                    </a:lnTo>
                    <a:lnTo>
                      <a:pt x="167" y="1631"/>
                    </a:lnTo>
                    <a:lnTo>
                      <a:pt x="148" y="1631"/>
                    </a:lnTo>
                    <a:lnTo>
                      <a:pt x="130" y="1634"/>
                    </a:lnTo>
                    <a:lnTo>
                      <a:pt x="113" y="1638"/>
                    </a:lnTo>
                    <a:lnTo>
                      <a:pt x="97" y="1644"/>
                    </a:lnTo>
                    <a:lnTo>
                      <a:pt x="82" y="1650"/>
                    </a:lnTo>
                    <a:lnTo>
                      <a:pt x="68" y="1658"/>
                    </a:lnTo>
                    <a:lnTo>
                      <a:pt x="56" y="1667"/>
                    </a:lnTo>
                    <a:lnTo>
                      <a:pt x="45" y="1679"/>
                    </a:lnTo>
                    <a:lnTo>
                      <a:pt x="35" y="1690"/>
                    </a:lnTo>
                    <a:lnTo>
                      <a:pt x="26" y="1703"/>
                    </a:lnTo>
                    <a:lnTo>
                      <a:pt x="18" y="1718"/>
                    </a:lnTo>
                    <a:lnTo>
                      <a:pt x="11" y="1734"/>
                    </a:lnTo>
                    <a:lnTo>
                      <a:pt x="6" y="1751"/>
                    </a:lnTo>
                    <a:lnTo>
                      <a:pt x="3" y="1769"/>
                    </a:lnTo>
                    <a:lnTo>
                      <a:pt x="1" y="1787"/>
                    </a:lnTo>
                    <a:lnTo>
                      <a:pt x="0" y="1807"/>
                    </a:lnTo>
                    <a:lnTo>
                      <a:pt x="1" y="1826"/>
                    </a:lnTo>
                    <a:lnTo>
                      <a:pt x="3" y="1844"/>
                    </a:lnTo>
                    <a:lnTo>
                      <a:pt x="6" y="1862"/>
                    </a:lnTo>
                    <a:lnTo>
                      <a:pt x="11" y="1878"/>
                    </a:lnTo>
                    <a:lnTo>
                      <a:pt x="18" y="1893"/>
                    </a:lnTo>
                    <a:lnTo>
                      <a:pt x="26" y="1907"/>
                    </a:lnTo>
                    <a:lnTo>
                      <a:pt x="35" y="1920"/>
                    </a:lnTo>
                    <a:lnTo>
                      <a:pt x="45" y="1933"/>
                    </a:lnTo>
                    <a:lnTo>
                      <a:pt x="56" y="1943"/>
                    </a:lnTo>
                    <a:lnTo>
                      <a:pt x="68" y="1953"/>
                    </a:lnTo>
                    <a:lnTo>
                      <a:pt x="82" y="1961"/>
                    </a:lnTo>
                    <a:lnTo>
                      <a:pt x="97" y="1968"/>
                    </a:lnTo>
                    <a:lnTo>
                      <a:pt x="113" y="1973"/>
                    </a:lnTo>
                    <a:lnTo>
                      <a:pt x="130" y="1977"/>
                    </a:lnTo>
                    <a:lnTo>
                      <a:pt x="148" y="1979"/>
                    </a:lnTo>
                    <a:lnTo>
                      <a:pt x="167" y="1980"/>
                    </a:lnTo>
                    <a:lnTo>
                      <a:pt x="1158" y="1980"/>
                    </a:lnTo>
                    <a:lnTo>
                      <a:pt x="1195" y="1980"/>
                    </a:lnTo>
                    <a:lnTo>
                      <a:pt x="1231" y="1978"/>
                    </a:lnTo>
                    <a:lnTo>
                      <a:pt x="1265" y="1976"/>
                    </a:lnTo>
                    <a:lnTo>
                      <a:pt x="1299" y="1972"/>
                    </a:lnTo>
                    <a:lnTo>
                      <a:pt x="1331" y="1967"/>
                    </a:lnTo>
                    <a:lnTo>
                      <a:pt x="1362" y="1961"/>
                    </a:lnTo>
                    <a:lnTo>
                      <a:pt x="1391" y="1954"/>
                    </a:lnTo>
                    <a:lnTo>
                      <a:pt x="1419" y="1946"/>
                    </a:lnTo>
                    <a:lnTo>
                      <a:pt x="1446" y="1937"/>
                    </a:lnTo>
                    <a:lnTo>
                      <a:pt x="1472" y="1927"/>
                    </a:lnTo>
                    <a:lnTo>
                      <a:pt x="1497" y="1916"/>
                    </a:lnTo>
                    <a:lnTo>
                      <a:pt x="1520" y="1904"/>
                    </a:lnTo>
                    <a:lnTo>
                      <a:pt x="1543" y="1890"/>
                    </a:lnTo>
                    <a:lnTo>
                      <a:pt x="1563" y="1875"/>
                    </a:lnTo>
                    <a:lnTo>
                      <a:pt x="1583" y="1859"/>
                    </a:lnTo>
                    <a:lnTo>
                      <a:pt x="1602" y="1842"/>
                    </a:lnTo>
                    <a:lnTo>
                      <a:pt x="1619" y="1824"/>
                    </a:lnTo>
                    <a:lnTo>
                      <a:pt x="1635" y="1805"/>
                    </a:lnTo>
                    <a:lnTo>
                      <a:pt x="1651" y="1783"/>
                    </a:lnTo>
                    <a:lnTo>
                      <a:pt x="1664" y="1762"/>
                    </a:lnTo>
                    <a:lnTo>
                      <a:pt x="1678" y="1738"/>
                    </a:lnTo>
                    <a:lnTo>
                      <a:pt x="1689" y="1713"/>
                    </a:lnTo>
                    <a:lnTo>
                      <a:pt x="1699" y="1688"/>
                    </a:lnTo>
                    <a:lnTo>
                      <a:pt x="1708" y="1661"/>
                    </a:lnTo>
                    <a:lnTo>
                      <a:pt x="1717" y="1632"/>
                    </a:lnTo>
                    <a:lnTo>
                      <a:pt x="1724" y="1603"/>
                    </a:lnTo>
                    <a:lnTo>
                      <a:pt x="1729" y="1572"/>
                    </a:lnTo>
                    <a:lnTo>
                      <a:pt x="1735" y="1540"/>
                    </a:lnTo>
                    <a:lnTo>
                      <a:pt x="1738" y="1506"/>
                    </a:lnTo>
                    <a:lnTo>
                      <a:pt x="1741" y="1472"/>
                    </a:lnTo>
                    <a:lnTo>
                      <a:pt x="1743" y="1436"/>
                    </a:lnTo>
                    <a:lnTo>
                      <a:pt x="1743" y="1398"/>
                    </a:lnTo>
                    <a:lnTo>
                      <a:pt x="1743" y="583"/>
                    </a:lnTo>
                    <a:lnTo>
                      <a:pt x="1744" y="551"/>
                    </a:lnTo>
                    <a:lnTo>
                      <a:pt x="1746" y="523"/>
                    </a:lnTo>
                    <a:lnTo>
                      <a:pt x="1751" y="497"/>
                    </a:lnTo>
                    <a:lnTo>
                      <a:pt x="1755" y="474"/>
                    </a:lnTo>
                    <a:lnTo>
                      <a:pt x="1759" y="462"/>
                    </a:lnTo>
                    <a:lnTo>
                      <a:pt x="1763" y="452"/>
                    </a:lnTo>
                    <a:lnTo>
                      <a:pt x="1767" y="442"/>
                    </a:lnTo>
                    <a:lnTo>
                      <a:pt x="1772" y="433"/>
                    </a:lnTo>
                    <a:lnTo>
                      <a:pt x="1778" y="424"/>
                    </a:lnTo>
                    <a:lnTo>
                      <a:pt x="1783" y="416"/>
                    </a:lnTo>
                    <a:lnTo>
                      <a:pt x="1789" y="408"/>
                    </a:lnTo>
                    <a:lnTo>
                      <a:pt x="1796" y="402"/>
                    </a:lnTo>
                    <a:lnTo>
                      <a:pt x="1803" y="395"/>
                    </a:lnTo>
                    <a:lnTo>
                      <a:pt x="1810" y="388"/>
                    </a:lnTo>
                    <a:lnTo>
                      <a:pt x="1819" y="383"/>
                    </a:lnTo>
                    <a:lnTo>
                      <a:pt x="1827" y="378"/>
                    </a:lnTo>
                    <a:lnTo>
                      <a:pt x="1837" y="374"/>
                    </a:lnTo>
                    <a:lnTo>
                      <a:pt x="1846" y="369"/>
                    </a:lnTo>
                    <a:lnTo>
                      <a:pt x="1857" y="366"/>
                    </a:lnTo>
                    <a:lnTo>
                      <a:pt x="1867" y="362"/>
                    </a:lnTo>
                    <a:lnTo>
                      <a:pt x="1891" y="357"/>
                    </a:lnTo>
                    <a:lnTo>
                      <a:pt x="1917" y="353"/>
                    </a:lnTo>
                    <a:lnTo>
                      <a:pt x="1945" y="351"/>
                    </a:lnTo>
                    <a:lnTo>
                      <a:pt x="1975" y="350"/>
                    </a:lnTo>
                    <a:lnTo>
                      <a:pt x="2731" y="350"/>
                    </a:lnTo>
                    <a:lnTo>
                      <a:pt x="2751" y="349"/>
                    </a:lnTo>
                    <a:lnTo>
                      <a:pt x="2772" y="347"/>
                    </a:lnTo>
                    <a:lnTo>
                      <a:pt x="2790" y="343"/>
                    </a:lnTo>
                    <a:lnTo>
                      <a:pt x="2806" y="338"/>
                    </a:lnTo>
                    <a:lnTo>
                      <a:pt x="2822" y="331"/>
                    </a:lnTo>
                    <a:lnTo>
                      <a:pt x="2837" y="323"/>
                    </a:lnTo>
                    <a:lnTo>
                      <a:pt x="2849" y="313"/>
                    </a:lnTo>
                    <a:lnTo>
                      <a:pt x="2861" y="303"/>
                    </a:lnTo>
                    <a:lnTo>
                      <a:pt x="2872" y="290"/>
                    </a:lnTo>
                    <a:lnTo>
                      <a:pt x="2881" y="277"/>
                    </a:lnTo>
                    <a:lnTo>
                      <a:pt x="2888" y="263"/>
                    </a:lnTo>
                    <a:lnTo>
                      <a:pt x="2894" y="248"/>
                    </a:lnTo>
                    <a:lnTo>
                      <a:pt x="2900" y="231"/>
                    </a:lnTo>
                    <a:lnTo>
                      <a:pt x="2903" y="213"/>
                    </a:lnTo>
                    <a:lnTo>
                      <a:pt x="2905" y="195"/>
                    </a:lnTo>
                    <a:lnTo>
                      <a:pt x="2906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916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FCE82E14-9CEA-45D3-9996-3DD44D15CD8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8" name="Prostokąt 117">
              <a:extLst>
                <a:ext uri="{FF2B5EF4-FFF2-40B4-BE49-F238E27FC236}">
                  <a16:creationId xmlns:a16="http://schemas.microsoft.com/office/drawing/2014/main" id="{91923620-8DE4-4AC0-A7DB-95EDA6F0A70D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4B826F64-B1D2-4F75-9C5F-6903E57B23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2" y="810566"/>
              <a:ext cx="9333785" cy="1609483"/>
            </a:xfrm>
            <a:prstGeom prst="rect">
              <a:avLst/>
            </a:prstGeom>
          </p:spPr>
        </p:pic>
        <p:grpSp>
          <p:nvGrpSpPr>
            <p:cNvPr id="92" name="Grupa 91">
              <a:extLst>
                <a:ext uri="{FF2B5EF4-FFF2-40B4-BE49-F238E27FC236}">
                  <a16:creationId xmlns:a16="http://schemas.microsoft.com/office/drawing/2014/main" id="{8962BC8C-BC4D-46F9-A97A-61A2537A5282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93" name="Grupa 92">
                <a:extLst>
                  <a:ext uri="{FF2B5EF4-FFF2-40B4-BE49-F238E27FC236}">
                    <a16:creationId xmlns:a16="http://schemas.microsoft.com/office/drawing/2014/main" id="{5D059459-B4C6-4AFC-8AB4-275796018491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108" name="Prostokąt 107">
                  <a:extLst>
                    <a:ext uri="{FF2B5EF4-FFF2-40B4-BE49-F238E27FC236}">
                      <a16:creationId xmlns:a16="http://schemas.microsoft.com/office/drawing/2014/main" id="{369ADCF3-53E5-40E4-9794-7A83B56FF5F9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accent1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109" name="Prostokąt 108">
                  <a:extLst>
                    <a:ext uri="{FF2B5EF4-FFF2-40B4-BE49-F238E27FC236}">
                      <a16:creationId xmlns:a16="http://schemas.microsoft.com/office/drawing/2014/main" id="{6FE9E20C-D0D2-426B-9010-BC74BEA95BF6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110" name="Grupa 109">
                  <a:extLst>
                    <a:ext uri="{FF2B5EF4-FFF2-40B4-BE49-F238E27FC236}">
                      <a16:creationId xmlns:a16="http://schemas.microsoft.com/office/drawing/2014/main" id="{801B594C-E7D3-45ED-AE78-A0E4CED0AE0A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112" name="Grupa 111">
                    <a:extLst>
                      <a:ext uri="{FF2B5EF4-FFF2-40B4-BE49-F238E27FC236}">
                        <a16:creationId xmlns:a16="http://schemas.microsoft.com/office/drawing/2014/main" id="{EE997040-2FDF-4BD4-8FEC-135AC980E790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116" name="Obraz 115">
                      <a:extLst>
                        <a:ext uri="{FF2B5EF4-FFF2-40B4-BE49-F238E27FC236}">
                          <a16:creationId xmlns:a16="http://schemas.microsoft.com/office/drawing/2014/main" id="{BD9FF061-359D-47B4-9A5B-B4A1E177FE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7" name="Prostokąt: zaokrąglone rogi 116">
                      <a:extLst>
                        <a:ext uri="{FF2B5EF4-FFF2-40B4-BE49-F238E27FC236}">
                          <a16:creationId xmlns:a16="http://schemas.microsoft.com/office/drawing/2014/main" id="{7BC45C6F-4653-4C5F-A91D-B0391047122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3" name="Grupa 112">
                    <a:extLst>
                      <a:ext uri="{FF2B5EF4-FFF2-40B4-BE49-F238E27FC236}">
                        <a16:creationId xmlns:a16="http://schemas.microsoft.com/office/drawing/2014/main" id="{3FBF8519-F3C0-4FEF-970C-8B4E84682CED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114" name="Obraz 113">
                      <a:extLst>
                        <a:ext uri="{FF2B5EF4-FFF2-40B4-BE49-F238E27FC236}">
                          <a16:creationId xmlns:a16="http://schemas.microsoft.com/office/drawing/2014/main" id="{76F07488-6973-471C-9F65-CAD16E3ABE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5" name="Prostokąt: zaokrąglone rogi 114">
                      <a:extLst>
                        <a:ext uri="{FF2B5EF4-FFF2-40B4-BE49-F238E27FC236}">
                          <a16:creationId xmlns:a16="http://schemas.microsoft.com/office/drawing/2014/main" id="{F64BE95F-107E-4A4E-9DBA-037D25ABA6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11" name="Prostokąt 110">
                  <a:extLst>
                    <a:ext uri="{FF2B5EF4-FFF2-40B4-BE49-F238E27FC236}">
                      <a16:creationId xmlns:a16="http://schemas.microsoft.com/office/drawing/2014/main" id="{283C07B0-783B-4C2A-AEE9-731B7F977078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94" name="Prostokąt 93">
                <a:extLst>
                  <a:ext uri="{FF2B5EF4-FFF2-40B4-BE49-F238E27FC236}">
                    <a16:creationId xmlns:a16="http://schemas.microsoft.com/office/drawing/2014/main" id="{227C7FAD-D4AA-490D-AF58-88514821F787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accent1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95" name="Grupa 94">
                <a:extLst>
                  <a:ext uri="{FF2B5EF4-FFF2-40B4-BE49-F238E27FC236}">
                    <a16:creationId xmlns:a16="http://schemas.microsoft.com/office/drawing/2014/main" id="{E0EF387D-E8E1-40B9-8586-8BE21FCE93B7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96" name="Prostokąt 95">
                  <a:extLst>
                    <a:ext uri="{FF2B5EF4-FFF2-40B4-BE49-F238E27FC236}">
                      <a16:creationId xmlns:a16="http://schemas.microsoft.com/office/drawing/2014/main" id="{F2D25FF5-76B4-4944-B207-388175E07E9D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97" name="Grupa 96">
                  <a:extLst>
                    <a:ext uri="{FF2B5EF4-FFF2-40B4-BE49-F238E27FC236}">
                      <a16:creationId xmlns:a16="http://schemas.microsoft.com/office/drawing/2014/main" id="{6B35B9D4-443E-4E3E-BEA8-3B9F27D379D8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102" name="Grupa 101">
                    <a:extLst>
                      <a:ext uri="{FF2B5EF4-FFF2-40B4-BE49-F238E27FC236}">
                        <a16:creationId xmlns:a16="http://schemas.microsoft.com/office/drawing/2014/main" id="{AA74D148-E865-4CB9-B609-7FD1909DA865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106" name="Obraz 105">
                      <a:extLst>
                        <a:ext uri="{FF2B5EF4-FFF2-40B4-BE49-F238E27FC236}">
                          <a16:creationId xmlns:a16="http://schemas.microsoft.com/office/drawing/2014/main" id="{6B148787-F1CD-4D98-BBC2-E13C2CFF5B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7" name="Prostokąt: zaokrąglone rogi 106">
                      <a:extLst>
                        <a:ext uri="{FF2B5EF4-FFF2-40B4-BE49-F238E27FC236}">
                          <a16:creationId xmlns:a16="http://schemas.microsoft.com/office/drawing/2014/main" id="{8A0EC667-F024-47F3-9013-F8EE81D13F4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3" name="Grupa 102">
                    <a:extLst>
                      <a:ext uri="{FF2B5EF4-FFF2-40B4-BE49-F238E27FC236}">
                        <a16:creationId xmlns:a16="http://schemas.microsoft.com/office/drawing/2014/main" id="{83E4E076-B031-4A6C-9575-F533858A3ACA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104" name="Obraz 103">
                      <a:extLst>
                        <a:ext uri="{FF2B5EF4-FFF2-40B4-BE49-F238E27FC236}">
                          <a16:creationId xmlns:a16="http://schemas.microsoft.com/office/drawing/2014/main" id="{8DCCA76C-43E2-4C36-9FFF-86051CECA7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5" name="Prostokąt: zaokrąglone rogi 104">
                      <a:extLst>
                        <a:ext uri="{FF2B5EF4-FFF2-40B4-BE49-F238E27FC236}">
                          <a16:creationId xmlns:a16="http://schemas.microsoft.com/office/drawing/2014/main" id="{0EA95356-4237-419E-B888-0AF6348D76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98" name="Prostokąt 97">
                  <a:extLst>
                    <a:ext uri="{FF2B5EF4-FFF2-40B4-BE49-F238E27FC236}">
                      <a16:creationId xmlns:a16="http://schemas.microsoft.com/office/drawing/2014/main" id="{24E2606B-90F8-42A5-9539-4FA954AD68B0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99" name="Prostokąt: zaokrąglone rogi 98">
                  <a:extLst>
                    <a:ext uri="{FF2B5EF4-FFF2-40B4-BE49-F238E27FC236}">
                      <a16:creationId xmlns:a16="http://schemas.microsoft.com/office/drawing/2014/main" id="{C5FA6E71-8AA4-4496-9763-DF3085F16504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Prostokąt 99">
                  <a:extLst>
                    <a:ext uri="{FF2B5EF4-FFF2-40B4-BE49-F238E27FC236}">
                      <a16:creationId xmlns:a16="http://schemas.microsoft.com/office/drawing/2014/main" id="{99632777-9616-4634-96E9-A9E36067B929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1" name="Dowolny kształt: kształt 100">
                  <a:extLst>
                    <a:ext uri="{FF2B5EF4-FFF2-40B4-BE49-F238E27FC236}">
                      <a16:creationId xmlns:a16="http://schemas.microsoft.com/office/drawing/2014/main" id="{A0393874-FA72-4389-A7FA-0B3227CC75E5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36136E2D-8005-422A-B67F-37BAFE1B1A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188BE023-8A27-4B1A-9228-F665362FA4E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1DB4F237-C9C0-4221-AA07-72BF6155C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2172"/>
              <a:ext cx="9333785" cy="1609483"/>
            </a:xfrm>
            <a:prstGeom prst="rect">
              <a:avLst/>
            </a:prstGeom>
          </p:spPr>
        </p:pic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88532F1B-826F-4EB0-8811-BFBBC870470C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66" name="Grupa 65">
                <a:extLst>
                  <a:ext uri="{FF2B5EF4-FFF2-40B4-BE49-F238E27FC236}">
                    <a16:creationId xmlns:a16="http://schemas.microsoft.com/office/drawing/2014/main" id="{738FB848-DA6D-4A5B-8FB1-7C84970F4B84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0ADF58DD-FC11-4A72-A536-CDA4A5392682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bg2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2" name="Prostokąt 81">
                  <a:extLst>
                    <a:ext uri="{FF2B5EF4-FFF2-40B4-BE49-F238E27FC236}">
                      <a16:creationId xmlns:a16="http://schemas.microsoft.com/office/drawing/2014/main" id="{A4D6C01C-57A3-40A7-BD32-498D25280BAD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3" name="Grupa 82">
                  <a:extLst>
                    <a:ext uri="{FF2B5EF4-FFF2-40B4-BE49-F238E27FC236}">
                      <a16:creationId xmlns:a16="http://schemas.microsoft.com/office/drawing/2014/main" id="{134A05BA-D6AF-41A7-A1CD-26DF1FEFCD3C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D2C6AD23-B6EF-4FC6-B8C9-7746BF6448C8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9" name="Obraz 88">
                      <a:extLst>
                        <a:ext uri="{FF2B5EF4-FFF2-40B4-BE49-F238E27FC236}">
                          <a16:creationId xmlns:a16="http://schemas.microsoft.com/office/drawing/2014/main" id="{E73CCDB1-C3FA-443A-9050-2448379BDA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Prostokąt: zaokrąglone rogi 89">
                      <a:extLst>
                        <a:ext uri="{FF2B5EF4-FFF2-40B4-BE49-F238E27FC236}">
                          <a16:creationId xmlns:a16="http://schemas.microsoft.com/office/drawing/2014/main" id="{8184095C-1548-4021-9438-77C734C032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upa 85">
                    <a:extLst>
                      <a:ext uri="{FF2B5EF4-FFF2-40B4-BE49-F238E27FC236}">
                        <a16:creationId xmlns:a16="http://schemas.microsoft.com/office/drawing/2014/main" id="{41E12AEB-A45A-4060-A1CA-7B6BD2A853F8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7" name="Obraz 86">
                      <a:extLst>
                        <a:ext uri="{FF2B5EF4-FFF2-40B4-BE49-F238E27FC236}">
                          <a16:creationId xmlns:a16="http://schemas.microsoft.com/office/drawing/2014/main" id="{30F1706E-A5A0-41FA-AF15-716AB35A1B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Prostokąt: zaokrąglone rogi 87">
                      <a:extLst>
                        <a:ext uri="{FF2B5EF4-FFF2-40B4-BE49-F238E27FC236}">
                          <a16:creationId xmlns:a16="http://schemas.microsoft.com/office/drawing/2014/main" id="{6B194357-9D6C-4632-859B-40E34647C06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FA24EBC9-D17C-4D8D-8A67-21AA8A9E33B4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67" name="Prostokąt 66">
                <a:extLst>
                  <a:ext uri="{FF2B5EF4-FFF2-40B4-BE49-F238E27FC236}">
                    <a16:creationId xmlns:a16="http://schemas.microsoft.com/office/drawing/2014/main" id="{63E377EB-0D23-4B06-8D9D-25688CA9BA11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bg2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8" name="Grupa 67">
                <a:extLst>
                  <a:ext uri="{FF2B5EF4-FFF2-40B4-BE49-F238E27FC236}">
                    <a16:creationId xmlns:a16="http://schemas.microsoft.com/office/drawing/2014/main" id="{52196E15-E4A2-4693-8D2F-5319E0207C55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9" name="Prostokąt 68">
                  <a:extLst>
                    <a:ext uri="{FF2B5EF4-FFF2-40B4-BE49-F238E27FC236}">
                      <a16:creationId xmlns:a16="http://schemas.microsoft.com/office/drawing/2014/main" id="{98050B6A-B0B8-4122-9DC6-ED38A47D9616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70" name="Grupa 69">
                  <a:extLst>
                    <a:ext uri="{FF2B5EF4-FFF2-40B4-BE49-F238E27FC236}">
                      <a16:creationId xmlns:a16="http://schemas.microsoft.com/office/drawing/2014/main" id="{02FFDACA-C1F4-491E-BE29-D0EB6EDBA7DC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ADA30FDB-D65A-499D-9166-E6D5E06307B5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9" name="Obraz 78">
                      <a:extLst>
                        <a:ext uri="{FF2B5EF4-FFF2-40B4-BE49-F238E27FC236}">
                          <a16:creationId xmlns:a16="http://schemas.microsoft.com/office/drawing/2014/main" id="{14F59D5B-A6C0-41E5-A4AC-48487077EB5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Prostokąt: zaokrąglone rogi 79">
                      <a:extLst>
                        <a:ext uri="{FF2B5EF4-FFF2-40B4-BE49-F238E27FC236}">
                          <a16:creationId xmlns:a16="http://schemas.microsoft.com/office/drawing/2014/main" id="{74BE227B-B9E0-4F3C-9C00-64FB59DF18B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6" name="Grupa 75">
                    <a:extLst>
                      <a:ext uri="{FF2B5EF4-FFF2-40B4-BE49-F238E27FC236}">
                        <a16:creationId xmlns:a16="http://schemas.microsoft.com/office/drawing/2014/main" id="{D8ACD23C-4925-41E4-88AE-1D687F0E0ABF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7" name="Obraz 76">
                      <a:extLst>
                        <a:ext uri="{FF2B5EF4-FFF2-40B4-BE49-F238E27FC236}">
                          <a16:creationId xmlns:a16="http://schemas.microsoft.com/office/drawing/2014/main" id="{F2DDD8D5-70FA-44BC-A8A0-AB7E65A4ED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8" name="Prostokąt: zaokrąglone rogi 77">
                      <a:extLst>
                        <a:ext uri="{FF2B5EF4-FFF2-40B4-BE49-F238E27FC236}">
                          <a16:creationId xmlns:a16="http://schemas.microsoft.com/office/drawing/2014/main" id="{7E970AA3-5BAB-428E-A66F-39552CBB49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Prostokąt 70">
                  <a:extLst>
                    <a:ext uri="{FF2B5EF4-FFF2-40B4-BE49-F238E27FC236}">
                      <a16:creationId xmlns:a16="http://schemas.microsoft.com/office/drawing/2014/main" id="{F349E51E-CDAC-48B4-BF0D-A7EAC783D9F9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2" name="Prostokąt: zaokrąglone rogi 71">
                  <a:extLst>
                    <a:ext uri="{FF2B5EF4-FFF2-40B4-BE49-F238E27FC236}">
                      <a16:creationId xmlns:a16="http://schemas.microsoft.com/office/drawing/2014/main" id="{7E49722F-332C-4E19-9152-CCEE5E42DE2B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>
                  <a:extLst>
                    <a:ext uri="{FF2B5EF4-FFF2-40B4-BE49-F238E27FC236}">
                      <a16:creationId xmlns:a16="http://schemas.microsoft.com/office/drawing/2014/main" id="{086C9EC0-598D-47A6-AB6F-980945BEF0AE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4" name="Dowolny kształt: kształt 73">
                  <a:extLst>
                    <a:ext uri="{FF2B5EF4-FFF2-40B4-BE49-F238E27FC236}">
                      <a16:creationId xmlns:a16="http://schemas.microsoft.com/office/drawing/2014/main" id="{940A3C23-737F-456C-8A46-A09717B575A4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30F3DF20-1124-4ED0-9BD8-AE8938D2A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9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C2AFC936-0242-498C-9463-6D32285142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36FBFA01-9CEB-4BE6-9511-FB588E3BC2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2" y="810658"/>
              <a:ext cx="9333785" cy="1609483"/>
            </a:xfrm>
            <a:prstGeom prst="rect">
              <a:avLst/>
            </a:prstGeom>
          </p:spPr>
        </p:pic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DCA0CB6B-0307-4E5F-AD8B-2DC247A08F9C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65" name="Grupa 64">
                <a:extLst>
                  <a:ext uri="{FF2B5EF4-FFF2-40B4-BE49-F238E27FC236}">
                    <a16:creationId xmlns:a16="http://schemas.microsoft.com/office/drawing/2014/main" id="{7B6010DA-1BC8-4FF2-83C8-3C1837DB147B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0" name="Prostokąt 79">
                  <a:extLst>
                    <a:ext uri="{FF2B5EF4-FFF2-40B4-BE49-F238E27FC236}">
                      <a16:creationId xmlns:a16="http://schemas.microsoft.com/office/drawing/2014/main" id="{C2FDE3A9-95FA-4B44-A631-B4746FE4C929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accent2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24E0DC29-749C-43E2-A2B4-47006CCEF954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2" name="Grupa 81">
                  <a:extLst>
                    <a:ext uri="{FF2B5EF4-FFF2-40B4-BE49-F238E27FC236}">
                      <a16:creationId xmlns:a16="http://schemas.microsoft.com/office/drawing/2014/main" id="{EA3B0AB3-3743-485D-ACFC-C66BAD8D50F3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4" name="Grupa 83">
                    <a:extLst>
                      <a:ext uri="{FF2B5EF4-FFF2-40B4-BE49-F238E27FC236}">
                        <a16:creationId xmlns:a16="http://schemas.microsoft.com/office/drawing/2014/main" id="{62D8BB02-219E-4EFE-A665-7DEE719BA18D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8" name="Obraz 87">
                      <a:extLst>
                        <a:ext uri="{FF2B5EF4-FFF2-40B4-BE49-F238E27FC236}">
                          <a16:creationId xmlns:a16="http://schemas.microsoft.com/office/drawing/2014/main" id="{243639C1-0C4C-4C2E-B307-31EF87B126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9" name="Prostokąt: zaokrąglone rogi 88">
                      <a:extLst>
                        <a:ext uri="{FF2B5EF4-FFF2-40B4-BE49-F238E27FC236}">
                          <a16:creationId xmlns:a16="http://schemas.microsoft.com/office/drawing/2014/main" id="{8DFBC731-6BA8-48A1-967B-2A3BCA55C4B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57B4300F-8E6E-4EB4-963E-51ED46FB91F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6" name="Obraz 85">
                      <a:extLst>
                        <a:ext uri="{FF2B5EF4-FFF2-40B4-BE49-F238E27FC236}">
                          <a16:creationId xmlns:a16="http://schemas.microsoft.com/office/drawing/2014/main" id="{4E5F8146-E7D7-4D67-B240-19B315FCD4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7" name="Prostokąt: zaokrąglone rogi 86">
                      <a:extLst>
                        <a:ext uri="{FF2B5EF4-FFF2-40B4-BE49-F238E27FC236}">
                          <a16:creationId xmlns:a16="http://schemas.microsoft.com/office/drawing/2014/main" id="{CAAFD3EB-7193-466C-819C-B3CD141148F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3" name="Prostokąt 82">
                  <a:extLst>
                    <a:ext uri="{FF2B5EF4-FFF2-40B4-BE49-F238E27FC236}">
                      <a16:creationId xmlns:a16="http://schemas.microsoft.com/office/drawing/2014/main" id="{C81D8B70-DB1C-4F07-9E92-A4FD6CE37932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66" name="Prostokąt 65">
                <a:extLst>
                  <a:ext uri="{FF2B5EF4-FFF2-40B4-BE49-F238E27FC236}">
                    <a16:creationId xmlns:a16="http://schemas.microsoft.com/office/drawing/2014/main" id="{3DB66D96-CCAF-4FDB-9CED-80D4C473C67D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accent2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7" name="Grupa 66">
                <a:extLst>
                  <a:ext uri="{FF2B5EF4-FFF2-40B4-BE49-F238E27FC236}">
                    <a16:creationId xmlns:a16="http://schemas.microsoft.com/office/drawing/2014/main" id="{21DFD556-AFA6-4B0D-9CE7-D2D8BA1BEF49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8" name="Prostokąt 67">
                  <a:extLst>
                    <a:ext uri="{FF2B5EF4-FFF2-40B4-BE49-F238E27FC236}">
                      <a16:creationId xmlns:a16="http://schemas.microsoft.com/office/drawing/2014/main" id="{39FCFE0B-E1F9-48FB-8B57-F767F35E1E12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69" name="Grupa 68">
                  <a:extLst>
                    <a:ext uri="{FF2B5EF4-FFF2-40B4-BE49-F238E27FC236}">
                      <a16:creationId xmlns:a16="http://schemas.microsoft.com/office/drawing/2014/main" id="{F325B79C-7C0E-40AE-8738-25A7419748F5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4" name="Grupa 73">
                    <a:extLst>
                      <a:ext uri="{FF2B5EF4-FFF2-40B4-BE49-F238E27FC236}">
                        <a16:creationId xmlns:a16="http://schemas.microsoft.com/office/drawing/2014/main" id="{77150135-3E30-4C68-A594-1554E1625106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8" name="Obraz 77">
                      <a:extLst>
                        <a:ext uri="{FF2B5EF4-FFF2-40B4-BE49-F238E27FC236}">
                          <a16:creationId xmlns:a16="http://schemas.microsoft.com/office/drawing/2014/main" id="{BE95984E-34A9-447C-A4C7-FC63548CFD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9" name="Prostokąt: zaokrąglone rogi 78">
                      <a:extLst>
                        <a:ext uri="{FF2B5EF4-FFF2-40B4-BE49-F238E27FC236}">
                          <a16:creationId xmlns:a16="http://schemas.microsoft.com/office/drawing/2014/main" id="{C6957465-6F1A-4482-A4E3-FA68EB7FB9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98510A86-024E-43E6-8BC5-991F55392467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6" name="Obraz 75">
                      <a:extLst>
                        <a:ext uri="{FF2B5EF4-FFF2-40B4-BE49-F238E27FC236}">
                          <a16:creationId xmlns:a16="http://schemas.microsoft.com/office/drawing/2014/main" id="{6CA012B7-6072-4D5F-942E-B47071A224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7" name="Prostokąt: zaokrąglone rogi 76">
                      <a:extLst>
                        <a:ext uri="{FF2B5EF4-FFF2-40B4-BE49-F238E27FC236}">
                          <a16:creationId xmlns:a16="http://schemas.microsoft.com/office/drawing/2014/main" id="{3E40F931-E0A2-48D0-B716-EF5DA0E48F5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" name="Prostokąt 69">
                  <a:extLst>
                    <a:ext uri="{FF2B5EF4-FFF2-40B4-BE49-F238E27FC236}">
                      <a16:creationId xmlns:a16="http://schemas.microsoft.com/office/drawing/2014/main" id="{EF05AC2B-2F74-419B-ACF0-E521B700AABA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1" name="Prostokąt: zaokrąglone rogi 70">
                  <a:extLst>
                    <a:ext uri="{FF2B5EF4-FFF2-40B4-BE49-F238E27FC236}">
                      <a16:creationId xmlns:a16="http://schemas.microsoft.com/office/drawing/2014/main" id="{F11773A7-92FA-48D1-B4F8-EF8F5F29D7BA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Prostokąt 71">
                  <a:extLst>
                    <a:ext uri="{FF2B5EF4-FFF2-40B4-BE49-F238E27FC236}">
                      <a16:creationId xmlns:a16="http://schemas.microsoft.com/office/drawing/2014/main" id="{5970EC51-5336-4EBF-B6A2-91400C5F213D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3" name="Dowolny kształt: kształt 72">
                  <a:extLst>
                    <a:ext uri="{FF2B5EF4-FFF2-40B4-BE49-F238E27FC236}">
                      <a16:creationId xmlns:a16="http://schemas.microsoft.com/office/drawing/2014/main" id="{E73F848B-4FE9-41D9-BD25-C2DDB0F9FD75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D2567896-0A29-4321-AE83-F9BFD62779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CA1C66C1-FCCC-437D-9265-B8FD1724DE8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1A475EF1-599F-4C7B-B0A8-56BED09B1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6"/>
              <a:ext cx="9333785" cy="1609483"/>
            </a:xfrm>
            <a:prstGeom prst="rect">
              <a:avLst/>
            </a:prstGeom>
          </p:spPr>
        </p:pic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70E8F70C-E5CE-4A96-ADB4-CDA6B6BB1968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65" name="Grupa 64">
                <a:extLst>
                  <a:ext uri="{FF2B5EF4-FFF2-40B4-BE49-F238E27FC236}">
                    <a16:creationId xmlns:a16="http://schemas.microsoft.com/office/drawing/2014/main" id="{B0CCCEEF-E3B9-4950-BE7E-8692A4D3D7AC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0" name="Prostokąt 79">
                  <a:extLst>
                    <a:ext uri="{FF2B5EF4-FFF2-40B4-BE49-F238E27FC236}">
                      <a16:creationId xmlns:a16="http://schemas.microsoft.com/office/drawing/2014/main" id="{3E0A6EE7-2B26-42D2-8C1E-CB738F91FC85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rgbClr val="9997F7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FED62699-88F8-492A-BEC4-0C5DF7AD0B43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2" name="Grupa 81">
                  <a:extLst>
                    <a:ext uri="{FF2B5EF4-FFF2-40B4-BE49-F238E27FC236}">
                      <a16:creationId xmlns:a16="http://schemas.microsoft.com/office/drawing/2014/main" id="{DDD4338C-E48F-443D-9B6A-63AC1431CD6F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4" name="Grupa 83">
                    <a:extLst>
                      <a:ext uri="{FF2B5EF4-FFF2-40B4-BE49-F238E27FC236}">
                        <a16:creationId xmlns:a16="http://schemas.microsoft.com/office/drawing/2014/main" id="{0402043E-6782-4205-BE29-75DEF927C6DD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8" name="Obraz 87">
                      <a:extLst>
                        <a:ext uri="{FF2B5EF4-FFF2-40B4-BE49-F238E27FC236}">
                          <a16:creationId xmlns:a16="http://schemas.microsoft.com/office/drawing/2014/main" id="{51702E8F-3DCC-4FD9-A931-8261375256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9" name="Prostokąt: zaokrąglone rogi 88">
                      <a:extLst>
                        <a:ext uri="{FF2B5EF4-FFF2-40B4-BE49-F238E27FC236}">
                          <a16:creationId xmlns:a16="http://schemas.microsoft.com/office/drawing/2014/main" id="{DB0F03DE-C5A8-464D-8CD1-0DC2F46BE36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759FC8BD-D80F-4F4E-BB6F-02D17EA29450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6" name="Obraz 85">
                      <a:extLst>
                        <a:ext uri="{FF2B5EF4-FFF2-40B4-BE49-F238E27FC236}">
                          <a16:creationId xmlns:a16="http://schemas.microsoft.com/office/drawing/2014/main" id="{F2EFDE53-9F15-4A46-81CD-350772D346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7" name="Prostokąt: zaokrąglone rogi 86">
                      <a:extLst>
                        <a:ext uri="{FF2B5EF4-FFF2-40B4-BE49-F238E27FC236}">
                          <a16:creationId xmlns:a16="http://schemas.microsoft.com/office/drawing/2014/main" id="{8F492364-3E67-4D17-9CBE-C80F28FEAE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3" name="Prostokąt 82">
                  <a:extLst>
                    <a:ext uri="{FF2B5EF4-FFF2-40B4-BE49-F238E27FC236}">
                      <a16:creationId xmlns:a16="http://schemas.microsoft.com/office/drawing/2014/main" id="{B4AC2B82-C5E9-4DDB-B999-CF7FA94DCB4C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66" name="Prostokąt 65">
                <a:extLst>
                  <a:ext uri="{FF2B5EF4-FFF2-40B4-BE49-F238E27FC236}">
                    <a16:creationId xmlns:a16="http://schemas.microsoft.com/office/drawing/2014/main" id="{D2567592-1CD6-4C97-AEF0-C85243801197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rgbClr val="9997F7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7" name="Grupa 66">
                <a:extLst>
                  <a:ext uri="{FF2B5EF4-FFF2-40B4-BE49-F238E27FC236}">
                    <a16:creationId xmlns:a16="http://schemas.microsoft.com/office/drawing/2014/main" id="{341ABF75-A668-4D21-ABB1-33340294903D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8" name="Prostokąt 67">
                  <a:extLst>
                    <a:ext uri="{FF2B5EF4-FFF2-40B4-BE49-F238E27FC236}">
                      <a16:creationId xmlns:a16="http://schemas.microsoft.com/office/drawing/2014/main" id="{C0A345FE-2DEC-4A46-8A26-82F2522FBB40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69" name="Grupa 68">
                  <a:extLst>
                    <a:ext uri="{FF2B5EF4-FFF2-40B4-BE49-F238E27FC236}">
                      <a16:creationId xmlns:a16="http://schemas.microsoft.com/office/drawing/2014/main" id="{D24AA015-6333-4704-BB7F-420524C5A7BE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4" name="Grupa 73">
                    <a:extLst>
                      <a:ext uri="{FF2B5EF4-FFF2-40B4-BE49-F238E27FC236}">
                        <a16:creationId xmlns:a16="http://schemas.microsoft.com/office/drawing/2014/main" id="{8D9CECDC-FF7F-4591-9904-FC53F1AE3AA5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8" name="Obraz 77">
                      <a:extLst>
                        <a:ext uri="{FF2B5EF4-FFF2-40B4-BE49-F238E27FC236}">
                          <a16:creationId xmlns:a16="http://schemas.microsoft.com/office/drawing/2014/main" id="{417D8C88-5AE3-449D-9F6B-4E5EB915539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9" name="Prostokąt: zaokrąglone rogi 78">
                      <a:extLst>
                        <a:ext uri="{FF2B5EF4-FFF2-40B4-BE49-F238E27FC236}">
                          <a16:creationId xmlns:a16="http://schemas.microsoft.com/office/drawing/2014/main" id="{368EACD1-32B0-4C2A-B140-79E1E7AF255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7ABABD40-B4F5-42B8-91B4-5012B4EF0505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6" name="Obraz 75">
                      <a:extLst>
                        <a:ext uri="{FF2B5EF4-FFF2-40B4-BE49-F238E27FC236}">
                          <a16:creationId xmlns:a16="http://schemas.microsoft.com/office/drawing/2014/main" id="{37096F4C-0AEC-4C40-AC3B-22EC45E7E7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7" name="Prostokąt: zaokrąglone rogi 76">
                      <a:extLst>
                        <a:ext uri="{FF2B5EF4-FFF2-40B4-BE49-F238E27FC236}">
                          <a16:creationId xmlns:a16="http://schemas.microsoft.com/office/drawing/2014/main" id="{49B462C5-BA1D-4A3E-987E-79C6457CCCF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" name="Prostokąt 69">
                  <a:extLst>
                    <a:ext uri="{FF2B5EF4-FFF2-40B4-BE49-F238E27FC236}">
                      <a16:creationId xmlns:a16="http://schemas.microsoft.com/office/drawing/2014/main" id="{101BD7F6-CBF3-49E7-8C70-0167845A8446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1" name="Prostokąt: zaokrąglone rogi 70">
                  <a:extLst>
                    <a:ext uri="{FF2B5EF4-FFF2-40B4-BE49-F238E27FC236}">
                      <a16:creationId xmlns:a16="http://schemas.microsoft.com/office/drawing/2014/main" id="{56BCCB78-C584-4DF7-9C0C-2219E7A19629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Prostokąt 71">
                  <a:extLst>
                    <a:ext uri="{FF2B5EF4-FFF2-40B4-BE49-F238E27FC236}">
                      <a16:creationId xmlns:a16="http://schemas.microsoft.com/office/drawing/2014/main" id="{50EBE9D2-00BE-46A3-BE60-1BD487815385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3" name="Dowolny kształt: kształt 72">
                  <a:extLst>
                    <a:ext uri="{FF2B5EF4-FFF2-40B4-BE49-F238E27FC236}">
                      <a16:creationId xmlns:a16="http://schemas.microsoft.com/office/drawing/2014/main" id="{E9AA3D3B-54FE-4563-B812-30C07517A41B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1E6C5B53-9259-4497-9533-048BDF05C4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6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09E196C-3234-4B47-A790-51C1BAF2A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97B7B51-89D3-4B98-88F0-8A4E5E12A68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796F440-58FC-4156-B793-D4052793A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3" y="810566"/>
              <a:ext cx="9333785" cy="1609483"/>
            </a:xfrm>
            <a:prstGeom prst="rect">
              <a:avLst/>
            </a:prstGeom>
          </p:spPr>
        </p:pic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110FD770-1FBB-4FE6-99FC-897898A0D77E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66" name="Grupa 65">
                <a:extLst>
                  <a:ext uri="{FF2B5EF4-FFF2-40B4-BE49-F238E27FC236}">
                    <a16:creationId xmlns:a16="http://schemas.microsoft.com/office/drawing/2014/main" id="{DB6A4ACE-FD21-4C72-93AD-C4D71A0BB28B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00494466-4824-4231-B468-BCD16B5B4129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accent5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2" name="Prostokąt 81">
                  <a:extLst>
                    <a:ext uri="{FF2B5EF4-FFF2-40B4-BE49-F238E27FC236}">
                      <a16:creationId xmlns:a16="http://schemas.microsoft.com/office/drawing/2014/main" id="{7BFD66D0-479A-487A-8B74-6435F33F511D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3" name="Grupa 82">
                  <a:extLst>
                    <a:ext uri="{FF2B5EF4-FFF2-40B4-BE49-F238E27FC236}">
                      <a16:creationId xmlns:a16="http://schemas.microsoft.com/office/drawing/2014/main" id="{40011E64-178A-4405-9248-146EF8150114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7D1276A3-156D-40FD-A78C-305D4F0E408E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9" name="Obraz 88">
                      <a:extLst>
                        <a:ext uri="{FF2B5EF4-FFF2-40B4-BE49-F238E27FC236}">
                          <a16:creationId xmlns:a16="http://schemas.microsoft.com/office/drawing/2014/main" id="{C534C6D8-4A22-4B30-A024-590AF367BA8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Prostokąt: zaokrąglone rogi 89">
                      <a:extLst>
                        <a:ext uri="{FF2B5EF4-FFF2-40B4-BE49-F238E27FC236}">
                          <a16:creationId xmlns:a16="http://schemas.microsoft.com/office/drawing/2014/main" id="{BA94BD71-A653-44B0-90BC-599531918EF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upa 85">
                    <a:extLst>
                      <a:ext uri="{FF2B5EF4-FFF2-40B4-BE49-F238E27FC236}">
                        <a16:creationId xmlns:a16="http://schemas.microsoft.com/office/drawing/2014/main" id="{04F1E59C-C510-4467-8A49-D3164B9D7AE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7" name="Obraz 86">
                      <a:extLst>
                        <a:ext uri="{FF2B5EF4-FFF2-40B4-BE49-F238E27FC236}">
                          <a16:creationId xmlns:a16="http://schemas.microsoft.com/office/drawing/2014/main" id="{4F667BC4-BF9F-4082-A1AD-5315561B2ED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Prostokąt: zaokrąglone rogi 87">
                      <a:extLst>
                        <a:ext uri="{FF2B5EF4-FFF2-40B4-BE49-F238E27FC236}">
                          <a16:creationId xmlns:a16="http://schemas.microsoft.com/office/drawing/2014/main" id="{5E068BEF-B379-4E45-AA89-323D5409C4F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23C9813F-7D79-4AD4-952A-6B9C75402973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67" name="Prostokąt 66">
                <a:extLst>
                  <a:ext uri="{FF2B5EF4-FFF2-40B4-BE49-F238E27FC236}">
                    <a16:creationId xmlns:a16="http://schemas.microsoft.com/office/drawing/2014/main" id="{200342F2-A9CD-41A1-8630-591CC85E3CB9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accent5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8" name="Grupa 67">
                <a:extLst>
                  <a:ext uri="{FF2B5EF4-FFF2-40B4-BE49-F238E27FC236}">
                    <a16:creationId xmlns:a16="http://schemas.microsoft.com/office/drawing/2014/main" id="{20522F6B-1B13-429F-954C-6C03CDD8FEDE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9" name="Prostokąt 68">
                  <a:extLst>
                    <a:ext uri="{FF2B5EF4-FFF2-40B4-BE49-F238E27FC236}">
                      <a16:creationId xmlns:a16="http://schemas.microsoft.com/office/drawing/2014/main" id="{054AFA93-BB9B-4DE3-B619-EF9160F557A2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70" name="Grupa 69">
                  <a:extLst>
                    <a:ext uri="{FF2B5EF4-FFF2-40B4-BE49-F238E27FC236}">
                      <a16:creationId xmlns:a16="http://schemas.microsoft.com/office/drawing/2014/main" id="{CBDBC211-41EE-4036-A12B-C31085D81F3A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4F87FB18-E821-4E65-9AB8-0F392209598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9" name="Obraz 78">
                      <a:extLst>
                        <a:ext uri="{FF2B5EF4-FFF2-40B4-BE49-F238E27FC236}">
                          <a16:creationId xmlns:a16="http://schemas.microsoft.com/office/drawing/2014/main" id="{75A7C19A-B1CA-4198-9B4C-6469B2C994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0" name="Prostokąt: zaokrąglone rogi 79">
                      <a:extLst>
                        <a:ext uri="{FF2B5EF4-FFF2-40B4-BE49-F238E27FC236}">
                          <a16:creationId xmlns:a16="http://schemas.microsoft.com/office/drawing/2014/main" id="{AE8D23D0-8F3C-4FC0-8625-9123EEF2CF6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6" name="Grupa 75">
                    <a:extLst>
                      <a:ext uri="{FF2B5EF4-FFF2-40B4-BE49-F238E27FC236}">
                        <a16:creationId xmlns:a16="http://schemas.microsoft.com/office/drawing/2014/main" id="{DE7C8DDD-EF7A-4AAC-A7E8-0D0E37E2F666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7" name="Obraz 76">
                      <a:extLst>
                        <a:ext uri="{FF2B5EF4-FFF2-40B4-BE49-F238E27FC236}">
                          <a16:creationId xmlns:a16="http://schemas.microsoft.com/office/drawing/2014/main" id="{40A2F3B0-F395-46B3-AF9E-396E68961C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8" name="Prostokąt: zaokrąglone rogi 77">
                      <a:extLst>
                        <a:ext uri="{FF2B5EF4-FFF2-40B4-BE49-F238E27FC236}">
                          <a16:creationId xmlns:a16="http://schemas.microsoft.com/office/drawing/2014/main" id="{8D878BA3-E2C4-46DF-9F79-C4ADA57882C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Prostokąt 70">
                  <a:extLst>
                    <a:ext uri="{FF2B5EF4-FFF2-40B4-BE49-F238E27FC236}">
                      <a16:creationId xmlns:a16="http://schemas.microsoft.com/office/drawing/2014/main" id="{9A16D3AA-D2D3-4DD1-8A4F-8487A67557F9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2" name="Prostokąt: zaokrąglone rogi 71">
                  <a:extLst>
                    <a:ext uri="{FF2B5EF4-FFF2-40B4-BE49-F238E27FC236}">
                      <a16:creationId xmlns:a16="http://schemas.microsoft.com/office/drawing/2014/main" id="{96890A29-A110-4A22-9ECD-F1D73D16C817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>
                  <a:extLst>
                    <a:ext uri="{FF2B5EF4-FFF2-40B4-BE49-F238E27FC236}">
                      <a16:creationId xmlns:a16="http://schemas.microsoft.com/office/drawing/2014/main" id="{EB906728-CCF0-417E-8281-4C772AE913C6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4" name="Dowolny kształt: kształt 73">
                  <a:extLst>
                    <a:ext uri="{FF2B5EF4-FFF2-40B4-BE49-F238E27FC236}">
                      <a16:creationId xmlns:a16="http://schemas.microsoft.com/office/drawing/2014/main" id="{5F0567E3-4E53-4BBD-83DA-26156CC43044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F56CF6A5-BC8C-422C-9778-8364D40B44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8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hasło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C7AA693E-0AC0-4FA2-AD10-AA47DA2994F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DB3A31CC-77D5-42C6-8B98-0A907B423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6502" y="810566"/>
              <a:ext cx="9333785" cy="1609483"/>
            </a:xfrm>
            <a:prstGeom prst="rect">
              <a:avLst/>
            </a:prstGeom>
          </p:spPr>
        </p:pic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BBD0B421-FFC5-4B18-A456-2139C3377FCD}"/>
                </a:ext>
              </a:extLst>
            </p:cNvPr>
            <p:cNvGrpSpPr/>
            <p:nvPr userDrawn="1"/>
          </p:nvGrpSpPr>
          <p:grpSpPr>
            <a:xfrm>
              <a:off x="1099931" y="3413560"/>
              <a:ext cx="10044319" cy="1905571"/>
              <a:chOff x="1099931" y="3413560"/>
              <a:chExt cx="10044319" cy="1905571"/>
            </a:xfrm>
          </p:grpSpPr>
          <p:grpSp>
            <p:nvGrpSpPr>
              <p:cNvPr id="65" name="Grupa 64">
                <a:extLst>
                  <a:ext uri="{FF2B5EF4-FFF2-40B4-BE49-F238E27FC236}">
                    <a16:creationId xmlns:a16="http://schemas.microsoft.com/office/drawing/2014/main" id="{C2B29915-6D51-4088-B3BD-780608D30632}"/>
                  </a:ext>
                </a:extLst>
              </p:cNvPr>
              <p:cNvGrpSpPr/>
              <p:nvPr userDrawn="1"/>
            </p:nvGrpSpPr>
            <p:grpSpPr>
              <a:xfrm>
                <a:off x="1099931" y="3413560"/>
                <a:ext cx="3628115" cy="1684972"/>
                <a:chOff x="5738702" y="3034150"/>
                <a:chExt cx="2721086" cy="1263729"/>
              </a:xfrm>
            </p:grpSpPr>
            <p:sp>
              <p:nvSpPr>
                <p:cNvPr id="80" name="Prostokąt 79">
                  <a:extLst>
                    <a:ext uri="{FF2B5EF4-FFF2-40B4-BE49-F238E27FC236}">
                      <a16:creationId xmlns:a16="http://schemas.microsoft.com/office/drawing/2014/main" id="{79BD7930-CB6A-40BF-BDA5-256434C3EDB5}"/>
                    </a:ext>
                  </a:extLst>
                </p:cNvPr>
                <p:cNvSpPr/>
                <p:nvPr/>
              </p:nvSpPr>
              <p:spPr bwMode="auto">
                <a:xfrm>
                  <a:off x="5738704" y="3034150"/>
                  <a:ext cx="2130560" cy="555094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2933" b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 </a:t>
                  </a:r>
                  <a:r>
                    <a:rPr lang="pl-PL" sz="2933" b="1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Group</a:t>
                  </a:r>
                  <a:endPara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  <a:p>
                  <a:r>
                    <a:rPr lang="pl-PL" sz="2000">
                      <a:solidFill>
                        <a:schemeClr val="accent6"/>
                      </a:solidFill>
                      <a:cs typeface="Calibri Light" panose="020F0302020204030204" pitchFamily="34" charset="0"/>
                    </a:rPr>
                    <a:t>www.asseco.com</a:t>
                  </a:r>
                </a:p>
              </p:txBody>
            </p:sp>
            <p:sp>
              <p:nvSpPr>
                <p:cNvPr id="81" name="Prostokąt 80">
                  <a:extLst>
                    <a:ext uri="{FF2B5EF4-FFF2-40B4-BE49-F238E27FC236}">
                      <a16:creationId xmlns:a16="http://schemas.microsoft.com/office/drawing/2014/main" id="{E1FD40BD-B0F5-4D34-8D2C-E008F4E728DB}"/>
                    </a:ext>
                  </a:extLst>
                </p:cNvPr>
                <p:cNvSpPr/>
                <p:nvPr/>
              </p:nvSpPr>
              <p:spPr bwMode="auto">
                <a:xfrm>
                  <a:off x="6037231" y="3763180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@asseco_group</a:t>
                  </a:r>
                </a:p>
              </p:txBody>
            </p:sp>
            <p:grpSp>
              <p:nvGrpSpPr>
                <p:cNvPr id="82" name="Grupa 81">
                  <a:extLst>
                    <a:ext uri="{FF2B5EF4-FFF2-40B4-BE49-F238E27FC236}">
                      <a16:creationId xmlns:a16="http://schemas.microsoft.com/office/drawing/2014/main" id="{3C036FF7-C097-42FB-8D60-B16048FD24F8}"/>
                    </a:ext>
                  </a:extLst>
                </p:cNvPr>
                <p:cNvGrpSpPr/>
                <p:nvPr/>
              </p:nvGrpSpPr>
              <p:grpSpPr>
                <a:xfrm>
                  <a:off x="5738702" y="3752386"/>
                  <a:ext cx="190529" cy="446654"/>
                  <a:chOff x="4517869" y="4009570"/>
                  <a:chExt cx="267849" cy="627913"/>
                </a:xfrm>
              </p:grpSpPr>
              <p:grpSp>
                <p:nvGrpSpPr>
                  <p:cNvPr id="84" name="Grupa 83">
                    <a:extLst>
                      <a:ext uri="{FF2B5EF4-FFF2-40B4-BE49-F238E27FC236}">
                        <a16:creationId xmlns:a16="http://schemas.microsoft.com/office/drawing/2014/main" id="{13689F09-0D98-48A8-96CA-33169B51B3E3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5"/>
                    <a:ext cx="267848" cy="267848"/>
                    <a:chOff x="4880915" y="4559388"/>
                    <a:chExt cx="267848" cy="267848"/>
                  </a:xfrm>
                </p:grpSpPr>
                <p:pic>
                  <p:nvPicPr>
                    <p:cNvPr id="88" name="Obraz 87">
                      <a:extLst>
                        <a:ext uri="{FF2B5EF4-FFF2-40B4-BE49-F238E27FC236}">
                          <a16:creationId xmlns:a16="http://schemas.microsoft.com/office/drawing/2014/main" id="{324A66A3-6743-4F45-9F88-23CE3634DA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3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9" name="Prostokąt: zaokrąglone rogi 88">
                      <a:extLst>
                        <a:ext uri="{FF2B5EF4-FFF2-40B4-BE49-F238E27FC236}">
                          <a16:creationId xmlns:a16="http://schemas.microsoft.com/office/drawing/2014/main" id="{3E4B0E59-5CC0-4D97-BCD2-337F86DE750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8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upa 84">
                    <a:extLst>
                      <a:ext uri="{FF2B5EF4-FFF2-40B4-BE49-F238E27FC236}">
                        <a16:creationId xmlns:a16="http://schemas.microsoft.com/office/drawing/2014/main" id="{A65C8424-1E63-44F5-923F-40ABA75FDCD5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09570"/>
                    <a:ext cx="267848" cy="267848"/>
                    <a:chOff x="433900" y="4470527"/>
                    <a:chExt cx="312221" cy="312221"/>
                  </a:xfrm>
                </p:grpSpPr>
                <p:pic>
                  <p:nvPicPr>
                    <p:cNvPr id="86" name="Obraz 85">
                      <a:extLst>
                        <a:ext uri="{FF2B5EF4-FFF2-40B4-BE49-F238E27FC236}">
                          <a16:creationId xmlns:a16="http://schemas.microsoft.com/office/drawing/2014/main" id="{A8D48C16-6934-41A1-AD1F-BC28F2F18D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7" name="Prostokąt: zaokrąglone rogi 86">
                      <a:extLst>
                        <a:ext uri="{FF2B5EF4-FFF2-40B4-BE49-F238E27FC236}">
                          <a16:creationId xmlns:a16="http://schemas.microsoft.com/office/drawing/2014/main" id="{1EBF1773-4B1B-4BAE-89D5-8993F2D4E44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0527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3" name="Prostokąt 82">
                  <a:extLst>
                    <a:ext uri="{FF2B5EF4-FFF2-40B4-BE49-F238E27FC236}">
                      <a16:creationId xmlns:a16="http://schemas.microsoft.com/office/drawing/2014/main" id="{7961A81C-BCE2-4A9C-947E-469E8D8F83DD}"/>
                    </a:ext>
                  </a:extLst>
                </p:cNvPr>
                <p:cNvSpPr/>
                <p:nvPr/>
              </p:nvSpPr>
              <p:spPr bwMode="auto">
                <a:xfrm>
                  <a:off x="6047788" y="4030729"/>
                  <a:ext cx="2412000" cy="267150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asseco-group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66" name="Prostokąt 65">
                <a:extLst>
                  <a:ext uri="{FF2B5EF4-FFF2-40B4-BE49-F238E27FC236}">
                    <a16:creationId xmlns:a16="http://schemas.microsoft.com/office/drawing/2014/main" id="{28275FF8-FFE2-47D6-B0D7-BEC22C7F13A1}"/>
                  </a:ext>
                </a:extLst>
              </p:cNvPr>
              <p:cNvSpPr/>
              <p:nvPr/>
            </p:nvSpPr>
            <p:spPr bwMode="auto">
              <a:xfrm>
                <a:off x="7376398" y="3413560"/>
                <a:ext cx="3767852" cy="740125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l-PL" sz="2933" b="1">
                    <a:solidFill>
                      <a:schemeClr val="bg1"/>
                    </a:solidFill>
                    <a:cs typeface="Calibri Light" panose="020F0302020204030204" pitchFamily="34" charset="0"/>
                  </a:rPr>
                  <a:t>Asseco Data Systems</a:t>
                </a:r>
              </a:p>
              <a:p>
                <a:r>
                  <a:rPr lang="pl-PL" sz="2000">
                    <a:solidFill>
                      <a:schemeClr val="accent6"/>
                    </a:solidFill>
                    <a:cs typeface="Calibri Light" panose="020F0302020204030204" pitchFamily="34" charset="0"/>
                  </a:rPr>
                  <a:t>www.assecods.pl</a:t>
                </a:r>
              </a:p>
            </p:txBody>
          </p:sp>
          <p:grpSp>
            <p:nvGrpSpPr>
              <p:cNvPr id="67" name="Grupa 66">
                <a:extLst>
                  <a:ext uri="{FF2B5EF4-FFF2-40B4-BE49-F238E27FC236}">
                    <a16:creationId xmlns:a16="http://schemas.microsoft.com/office/drawing/2014/main" id="{5B4EAF71-3FC0-41F0-B7F5-162A88058573}"/>
                  </a:ext>
                </a:extLst>
              </p:cNvPr>
              <p:cNvGrpSpPr/>
              <p:nvPr userDrawn="1"/>
            </p:nvGrpSpPr>
            <p:grpSpPr>
              <a:xfrm>
                <a:off x="7376395" y="4371667"/>
                <a:ext cx="3628115" cy="947464"/>
                <a:chOff x="7376395" y="4371667"/>
                <a:chExt cx="3628115" cy="947464"/>
              </a:xfrm>
            </p:grpSpPr>
            <p:sp>
              <p:nvSpPr>
                <p:cNvPr id="68" name="Prostokąt 67">
                  <a:extLst>
                    <a:ext uri="{FF2B5EF4-FFF2-40B4-BE49-F238E27FC236}">
                      <a16:creationId xmlns:a16="http://schemas.microsoft.com/office/drawing/2014/main" id="{B36D1521-4F72-4CD0-BC81-39752274D327}"/>
                    </a:ext>
                  </a:extLst>
                </p:cNvPr>
                <p:cNvSpPr/>
                <p:nvPr/>
              </p:nvSpPr>
              <p:spPr bwMode="auto">
                <a:xfrm>
                  <a:off x="7774434" y="4378403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@assecods</a:t>
                  </a:r>
                </a:p>
              </p:txBody>
            </p:sp>
            <p:grpSp>
              <p:nvGrpSpPr>
                <p:cNvPr id="69" name="Grupa 68">
                  <a:extLst>
                    <a:ext uri="{FF2B5EF4-FFF2-40B4-BE49-F238E27FC236}">
                      <a16:creationId xmlns:a16="http://schemas.microsoft.com/office/drawing/2014/main" id="{FF196B48-F693-4326-8FBE-6D3256E9C39A}"/>
                    </a:ext>
                  </a:extLst>
                </p:cNvPr>
                <p:cNvGrpSpPr/>
                <p:nvPr/>
              </p:nvGrpSpPr>
              <p:grpSpPr>
                <a:xfrm>
                  <a:off x="7376395" y="4371667"/>
                  <a:ext cx="254039" cy="595077"/>
                  <a:chOff x="4517869" y="4010054"/>
                  <a:chExt cx="267849" cy="627426"/>
                </a:xfrm>
              </p:grpSpPr>
              <p:grpSp>
                <p:nvGrpSpPr>
                  <p:cNvPr id="74" name="Grupa 73">
                    <a:extLst>
                      <a:ext uri="{FF2B5EF4-FFF2-40B4-BE49-F238E27FC236}">
                        <a16:creationId xmlns:a16="http://schemas.microsoft.com/office/drawing/2014/main" id="{5EDA1BA0-4BD4-466A-BC65-AF5024BC95C1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69" y="4369632"/>
                    <a:ext cx="267848" cy="267848"/>
                    <a:chOff x="4880915" y="4559385"/>
                    <a:chExt cx="267848" cy="267848"/>
                  </a:xfrm>
                </p:grpSpPr>
                <p:pic>
                  <p:nvPicPr>
                    <p:cNvPr id="78" name="Obraz 77">
                      <a:extLst>
                        <a:ext uri="{FF2B5EF4-FFF2-40B4-BE49-F238E27FC236}">
                          <a16:creationId xmlns:a16="http://schemas.microsoft.com/office/drawing/2014/main" id="{A3B4A884-9930-4202-A928-3B95B61FCB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36587" y="4615808"/>
                      <a:ext cx="156500" cy="1565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9" name="Prostokąt: zaokrąglone rogi 78">
                      <a:extLst>
                        <a:ext uri="{FF2B5EF4-FFF2-40B4-BE49-F238E27FC236}">
                          <a16:creationId xmlns:a16="http://schemas.microsoft.com/office/drawing/2014/main" id="{C5835F71-B28C-4F9A-BBAE-00D5FA0A56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80915" y="4559385"/>
                      <a:ext cx="267848" cy="267848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5" name="Grupa 74">
                    <a:extLst>
                      <a:ext uri="{FF2B5EF4-FFF2-40B4-BE49-F238E27FC236}">
                        <a16:creationId xmlns:a16="http://schemas.microsoft.com/office/drawing/2014/main" id="{3401C840-C6E1-478E-B47E-29123D08A1F3}"/>
                      </a:ext>
                    </a:extLst>
                  </p:cNvPr>
                  <p:cNvGrpSpPr/>
                  <p:nvPr/>
                </p:nvGrpSpPr>
                <p:grpSpPr>
                  <a:xfrm>
                    <a:off x="4517870" y="4010054"/>
                    <a:ext cx="267848" cy="267848"/>
                    <a:chOff x="433900" y="4471091"/>
                    <a:chExt cx="312221" cy="312221"/>
                  </a:xfrm>
                </p:grpSpPr>
                <p:pic>
                  <p:nvPicPr>
                    <p:cNvPr id="76" name="Obraz 75">
                      <a:extLst>
                        <a:ext uri="{FF2B5EF4-FFF2-40B4-BE49-F238E27FC236}">
                          <a16:creationId xmlns:a16="http://schemas.microsoft.com/office/drawing/2014/main" id="{09C2DF63-35A6-41C4-BF85-D2C09416F9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074" y="4514659"/>
                      <a:ext cx="229197" cy="2291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7" name="Prostokąt: zaokrąglone rogi 76">
                      <a:extLst>
                        <a:ext uri="{FF2B5EF4-FFF2-40B4-BE49-F238E27FC236}">
                          <a16:creationId xmlns:a16="http://schemas.microsoft.com/office/drawing/2014/main" id="{FF57B040-6D62-4E71-B981-D637F05EAE7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3900" y="4471091"/>
                      <a:ext cx="312221" cy="312221"/>
                    </a:xfrm>
                    <a:prstGeom prst="roundRect">
                      <a:avLst>
                        <a:gd name="adj" fmla="val 8275"/>
                      </a:avLst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" name="Prostokąt 69">
                  <a:extLst>
                    <a:ext uri="{FF2B5EF4-FFF2-40B4-BE49-F238E27FC236}">
                      <a16:creationId xmlns:a16="http://schemas.microsoft.com/office/drawing/2014/main" id="{A1AB5DBD-43FE-4D24-BD20-E835BF31A037}"/>
                    </a:ext>
                  </a:extLst>
                </p:cNvPr>
                <p:cNvSpPr/>
                <p:nvPr/>
              </p:nvSpPr>
              <p:spPr bwMode="auto">
                <a:xfrm>
                  <a:off x="7788510" y="4719444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linkedin.com/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company</a:t>
                  </a:r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1" name="Prostokąt: zaokrąglone rogi 70">
                  <a:extLst>
                    <a:ext uri="{FF2B5EF4-FFF2-40B4-BE49-F238E27FC236}">
                      <a16:creationId xmlns:a16="http://schemas.microsoft.com/office/drawing/2014/main" id="{73F2808E-1135-408E-BF99-E4EE0F5638EB}"/>
                    </a:ext>
                  </a:extLst>
                </p:cNvPr>
                <p:cNvSpPr/>
                <p:nvPr/>
              </p:nvSpPr>
              <p:spPr bwMode="auto">
                <a:xfrm>
                  <a:off x="7376395" y="5065092"/>
                  <a:ext cx="254037" cy="254039"/>
                </a:xfrm>
                <a:prstGeom prst="roundRect">
                  <a:avLst>
                    <a:gd name="adj" fmla="val 8275"/>
                  </a:avLst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Prostokąt 71">
                  <a:extLst>
                    <a:ext uri="{FF2B5EF4-FFF2-40B4-BE49-F238E27FC236}">
                      <a16:creationId xmlns:a16="http://schemas.microsoft.com/office/drawing/2014/main" id="{FF2F82C7-51EE-4D51-877E-149EFBC98CB6}"/>
                    </a:ext>
                  </a:extLst>
                </p:cNvPr>
                <p:cNvSpPr/>
                <p:nvPr/>
              </p:nvSpPr>
              <p:spPr bwMode="auto">
                <a:xfrm>
                  <a:off x="7781010" y="5071830"/>
                  <a:ext cx="3216000" cy="240563"/>
                </a:xfrm>
                <a:prstGeom prst="rect">
                  <a:avLst/>
                </a:prstGeom>
                <a:noFill/>
                <a:ln w="12700">
                  <a:noFill/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l-PL" sz="1333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fb.me/</a:t>
                  </a:r>
                  <a:r>
                    <a:rPr lang="pl-PL" sz="1333" err="1">
                      <a:solidFill>
                        <a:schemeClr val="bg1"/>
                      </a:solidFill>
                      <a:cs typeface="Calibri Light" panose="020F0302020204030204" pitchFamily="34" charset="0"/>
                    </a:rPr>
                    <a:t>assecods</a:t>
                  </a:r>
                  <a:endParaRPr lang="pl-PL" sz="1333">
                    <a:solidFill>
                      <a:schemeClr val="bg1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3" name="Dowolny kształt: kształt 72">
                  <a:extLst>
                    <a:ext uri="{FF2B5EF4-FFF2-40B4-BE49-F238E27FC236}">
                      <a16:creationId xmlns:a16="http://schemas.microsoft.com/office/drawing/2014/main" id="{16AB5D6D-B595-4557-B79C-BE7A8DE0ADD3}"/>
                    </a:ext>
                  </a:extLst>
                </p:cNvPr>
                <p:cNvSpPr/>
                <p:nvPr/>
              </p:nvSpPr>
              <p:spPr bwMode="auto">
                <a:xfrm>
                  <a:off x="7453444" y="5128808"/>
                  <a:ext cx="106576" cy="190323"/>
                </a:xfrm>
                <a:custGeom>
                  <a:avLst/>
                  <a:gdLst>
                    <a:gd name="connsiteX0" fmla="*/ 396669 w 615610"/>
                    <a:gd name="connsiteY0" fmla="*/ 0 h 1099355"/>
                    <a:gd name="connsiteX1" fmla="*/ 615610 w 615610"/>
                    <a:gd name="connsiteY1" fmla="*/ 0 h 1099355"/>
                    <a:gd name="connsiteX2" fmla="*/ 615610 w 615610"/>
                    <a:gd name="connsiteY2" fmla="*/ 172577 h 1099355"/>
                    <a:gd name="connsiteX3" fmla="*/ 461064 w 615610"/>
                    <a:gd name="connsiteY3" fmla="*/ 172577 h 1099355"/>
                    <a:gd name="connsiteX4" fmla="*/ 386366 w 615610"/>
                    <a:gd name="connsiteY4" fmla="*/ 242123 h 1099355"/>
                    <a:gd name="connsiteX5" fmla="*/ 386366 w 615610"/>
                    <a:gd name="connsiteY5" fmla="*/ 458488 h 1099355"/>
                    <a:gd name="connsiteX6" fmla="*/ 602731 w 615610"/>
                    <a:gd name="connsiteY6" fmla="*/ 458488 h 1099355"/>
                    <a:gd name="connsiteX7" fmla="*/ 530610 w 615610"/>
                    <a:gd name="connsiteY7" fmla="*/ 597580 h 1099355"/>
                    <a:gd name="connsiteX8" fmla="*/ 383791 w 615610"/>
                    <a:gd name="connsiteY8" fmla="*/ 597580 h 1099355"/>
                    <a:gd name="connsiteX9" fmla="*/ 383791 w 615610"/>
                    <a:gd name="connsiteY9" fmla="*/ 1099355 h 1099355"/>
                    <a:gd name="connsiteX10" fmla="*/ 221514 w 615610"/>
                    <a:gd name="connsiteY10" fmla="*/ 1099355 h 1099355"/>
                    <a:gd name="connsiteX11" fmla="*/ 221514 w 615610"/>
                    <a:gd name="connsiteY11" fmla="*/ 597580 h 1099355"/>
                    <a:gd name="connsiteX12" fmla="*/ 0 w 615610"/>
                    <a:gd name="connsiteY12" fmla="*/ 597580 h 1099355"/>
                    <a:gd name="connsiteX13" fmla="*/ 0 w 615610"/>
                    <a:gd name="connsiteY13" fmla="*/ 453336 h 1099355"/>
                    <a:gd name="connsiteX14" fmla="*/ 218941 w 615610"/>
                    <a:gd name="connsiteY14" fmla="*/ 453336 h 1099355"/>
                    <a:gd name="connsiteX15" fmla="*/ 218941 w 615610"/>
                    <a:gd name="connsiteY15" fmla="*/ 216365 h 1099355"/>
                    <a:gd name="connsiteX16" fmla="*/ 396669 w 615610"/>
                    <a:gd name="connsiteY16" fmla="*/ 0 h 1099355"/>
                    <a:gd name="connsiteX0" fmla="*/ 396669 w 615610"/>
                    <a:gd name="connsiteY0" fmla="*/ 0 h 1099856"/>
                    <a:gd name="connsiteX1" fmla="*/ 615610 w 615610"/>
                    <a:gd name="connsiteY1" fmla="*/ 0 h 1099856"/>
                    <a:gd name="connsiteX2" fmla="*/ 615610 w 615610"/>
                    <a:gd name="connsiteY2" fmla="*/ 172577 h 1099856"/>
                    <a:gd name="connsiteX3" fmla="*/ 461064 w 615610"/>
                    <a:gd name="connsiteY3" fmla="*/ 172577 h 1099856"/>
                    <a:gd name="connsiteX4" fmla="*/ 386366 w 615610"/>
                    <a:gd name="connsiteY4" fmla="*/ 242123 h 1099856"/>
                    <a:gd name="connsiteX5" fmla="*/ 386366 w 615610"/>
                    <a:gd name="connsiteY5" fmla="*/ 458488 h 1099856"/>
                    <a:gd name="connsiteX6" fmla="*/ 602731 w 615610"/>
                    <a:gd name="connsiteY6" fmla="*/ 458488 h 1099856"/>
                    <a:gd name="connsiteX7" fmla="*/ 530610 w 615610"/>
                    <a:gd name="connsiteY7" fmla="*/ 597580 h 1099856"/>
                    <a:gd name="connsiteX8" fmla="*/ 383791 w 615610"/>
                    <a:gd name="connsiteY8" fmla="*/ 597580 h 1099856"/>
                    <a:gd name="connsiteX9" fmla="*/ 383791 w 615610"/>
                    <a:gd name="connsiteY9" fmla="*/ 1099355 h 1099856"/>
                    <a:gd name="connsiteX10" fmla="*/ 298791 w 615610"/>
                    <a:gd name="connsiteY10" fmla="*/ 1099856 h 1099856"/>
                    <a:gd name="connsiteX11" fmla="*/ 221514 w 615610"/>
                    <a:gd name="connsiteY11" fmla="*/ 1099355 h 1099856"/>
                    <a:gd name="connsiteX12" fmla="*/ 221514 w 615610"/>
                    <a:gd name="connsiteY12" fmla="*/ 597580 h 1099856"/>
                    <a:gd name="connsiteX13" fmla="*/ 0 w 615610"/>
                    <a:gd name="connsiteY13" fmla="*/ 597580 h 1099856"/>
                    <a:gd name="connsiteX14" fmla="*/ 0 w 615610"/>
                    <a:gd name="connsiteY14" fmla="*/ 453336 h 1099856"/>
                    <a:gd name="connsiteX15" fmla="*/ 218941 w 615610"/>
                    <a:gd name="connsiteY15" fmla="*/ 453336 h 1099856"/>
                    <a:gd name="connsiteX16" fmla="*/ 218941 w 615610"/>
                    <a:gd name="connsiteY16" fmla="*/ 216365 h 1099856"/>
                    <a:gd name="connsiteX17" fmla="*/ 396669 w 615610"/>
                    <a:gd name="connsiteY17" fmla="*/ 0 h 1099856"/>
                    <a:gd name="connsiteX0" fmla="*/ 298791 w 615610"/>
                    <a:gd name="connsiteY0" fmla="*/ 1099856 h 1191296"/>
                    <a:gd name="connsiteX1" fmla="*/ 221514 w 615610"/>
                    <a:gd name="connsiteY1" fmla="*/ 1099355 h 1191296"/>
                    <a:gd name="connsiteX2" fmla="*/ 221514 w 615610"/>
                    <a:gd name="connsiteY2" fmla="*/ 597580 h 1191296"/>
                    <a:gd name="connsiteX3" fmla="*/ 0 w 615610"/>
                    <a:gd name="connsiteY3" fmla="*/ 597580 h 1191296"/>
                    <a:gd name="connsiteX4" fmla="*/ 0 w 615610"/>
                    <a:gd name="connsiteY4" fmla="*/ 453336 h 1191296"/>
                    <a:gd name="connsiteX5" fmla="*/ 218941 w 615610"/>
                    <a:gd name="connsiteY5" fmla="*/ 453336 h 1191296"/>
                    <a:gd name="connsiteX6" fmla="*/ 218941 w 615610"/>
                    <a:gd name="connsiteY6" fmla="*/ 216365 h 1191296"/>
                    <a:gd name="connsiteX7" fmla="*/ 396669 w 615610"/>
                    <a:gd name="connsiteY7" fmla="*/ 0 h 1191296"/>
                    <a:gd name="connsiteX8" fmla="*/ 615610 w 615610"/>
                    <a:gd name="connsiteY8" fmla="*/ 0 h 1191296"/>
                    <a:gd name="connsiteX9" fmla="*/ 615610 w 615610"/>
                    <a:gd name="connsiteY9" fmla="*/ 172577 h 1191296"/>
                    <a:gd name="connsiteX10" fmla="*/ 461064 w 615610"/>
                    <a:gd name="connsiteY10" fmla="*/ 172577 h 1191296"/>
                    <a:gd name="connsiteX11" fmla="*/ 386366 w 615610"/>
                    <a:gd name="connsiteY11" fmla="*/ 242123 h 1191296"/>
                    <a:gd name="connsiteX12" fmla="*/ 386366 w 615610"/>
                    <a:gd name="connsiteY12" fmla="*/ 458488 h 1191296"/>
                    <a:gd name="connsiteX13" fmla="*/ 602731 w 615610"/>
                    <a:gd name="connsiteY13" fmla="*/ 458488 h 1191296"/>
                    <a:gd name="connsiteX14" fmla="*/ 530610 w 615610"/>
                    <a:gd name="connsiteY14" fmla="*/ 597580 h 1191296"/>
                    <a:gd name="connsiteX15" fmla="*/ 383791 w 615610"/>
                    <a:gd name="connsiteY15" fmla="*/ 597580 h 1191296"/>
                    <a:gd name="connsiteX16" fmla="*/ 383791 w 615610"/>
                    <a:gd name="connsiteY16" fmla="*/ 1099355 h 1191296"/>
                    <a:gd name="connsiteX17" fmla="*/ 390231 w 615610"/>
                    <a:gd name="connsiteY17" fmla="*/ 1191296 h 1191296"/>
                    <a:gd name="connsiteX0" fmla="*/ 298791 w 615610"/>
                    <a:gd name="connsiteY0" fmla="*/ 1099856 h 1099856"/>
                    <a:gd name="connsiteX1" fmla="*/ 221514 w 615610"/>
                    <a:gd name="connsiteY1" fmla="*/ 1099355 h 1099856"/>
                    <a:gd name="connsiteX2" fmla="*/ 221514 w 615610"/>
                    <a:gd name="connsiteY2" fmla="*/ 597580 h 1099856"/>
                    <a:gd name="connsiteX3" fmla="*/ 0 w 615610"/>
                    <a:gd name="connsiteY3" fmla="*/ 597580 h 1099856"/>
                    <a:gd name="connsiteX4" fmla="*/ 0 w 615610"/>
                    <a:gd name="connsiteY4" fmla="*/ 453336 h 1099856"/>
                    <a:gd name="connsiteX5" fmla="*/ 218941 w 615610"/>
                    <a:gd name="connsiteY5" fmla="*/ 453336 h 1099856"/>
                    <a:gd name="connsiteX6" fmla="*/ 218941 w 615610"/>
                    <a:gd name="connsiteY6" fmla="*/ 216365 h 1099856"/>
                    <a:gd name="connsiteX7" fmla="*/ 396669 w 615610"/>
                    <a:gd name="connsiteY7" fmla="*/ 0 h 1099856"/>
                    <a:gd name="connsiteX8" fmla="*/ 615610 w 615610"/>
                    <a:gd name="connsiteY8" fmla="*/ 0 h 1099856"/>
                    <a:gd name="connsiteX9" fmla="*/ 615610 w 615610"/>
                    <a:gd name="connsiteY9" fmla="*/ 172577 h 1099856"/>
                    <a:gd name="connsiteX10" fmla="*/ 461064 w 615610"/>
                    <a:gd name="connsiteY10" fmla="*/ 172577 h 1099856"/>
                    <a:gd name="connsiteX11" fmla="*/ 386366 w 615610"/>
                    <a:gd name="connsiteY11" fmla="*/ 242123 h 1099856"/>
                    <a:gd name="connsiteX12" fmla="*/ 386366 w 615610"/>
                    <a:gd name="connsiteY12" fmla="*/ 458488 h 1099856"/>
                    <a:gd name="connsiteX13" fmla="*/ 602731 w 615610"/>
                    <a:gd name="connsiteY13" fmla="*/ 458488 h 1099856"/>
                    <a:gd name="connsiteX14" fmla="*/ 530610 w 615610"/>
                    <a:gd name="connsiteY14" fmla="*/ 597580 h 1099856"/>
                    <a:gd name="connsiteX15" fmla="*/ 383791 w 615610"/>
                    <a:gd name="connsiteY15" fmla="*/ 597580 h 1099856"/>
                    <a:gd name="connsiteX16" fmla="*/ 383791 w 615610"/>
                    <a:gd name="connsiteY16" fmla="*/ 1099355 h 1099856"/>
                    <a:gd name="connsiteX0" fmla="*/ 221514 w 615610"/>
                    <a:gd name="connsiteY0" fmla="*/ 1099355 h 1099355"/>
                    <a:gd name="connsiteX1" fmla="*/ 221514 w 615610"/>
                    <a:gd name="connsiteY1" fmla="*/ 597580 h 1099355"/>
                    <a:gd name="connsiteX2" fmla="*/ 0 w 615610"/>
                    <a:gd name="connsiteY2" fmla="*/ 597580 h 1099355"/>
                    <a:gd name="connsiteX3" fmla="*/ 0 w 615610"/>
                    <a:gd name="connsiteY3" fmla="*/ 453336 h 1099355"/>
                    <a:gd name="connsiteX4" fmla="*/ 218941 w 615610"/>
                    <a:gd name="connsiteY4" fmla="*/ 453336 h 1099355"/>
                    <a:gd name="connsiteX5" fmla="*/ 218941 w 615610"/>
                    <a:gd name="connsiteY5" fmla="*/ 216365 h 1099355"/>
                    <a:gd name="connsiteX6" fmla="*/ 396669 w 615610"/>
                    <a:gd name="connsiteY6" fmla="*/ 0 h 1099355"/>
                    <a:gd name="connsiteX7" fmla="*/ 615610 w 615610"/>
                    <a:gd name="connsiteY7" fmla="*/ 0 h 1099355"/>
                    <a:gd name="connsiteX8" fmla="*/ 615610 w 615610"/>
                    <a:gd name="connsiteY8" fmla="*/ 172577 h 1099355"/>
                    <a:gd name="connsiteX9" fmla="*/ 461064 w 615610"/>
                    <a:gd name="connsiteY9" fmla="*/ 172577 h 1099355"/>
                    <a:gd name="connsiteX10" fmla="*/ 386366 w 615610"/>
                    <a:gd name="connsiteY10" fmla="*/ 242123 h 1099355"/>
                    <a:gd name="connsiteX11" fmla="*/ 386366 w 615610"/>
                    <a:gd name="connsiteY11" fmla="*/ 458488 h 1099355"/>
                    <a:gd name="connsiteX12" fmla="*/ 602731 w 615610"/>
                    <a:gd name="connsiteY12" fmla="*/ 458488 h 1099355"/>
                    <a:gd name="connsiteX13" fmla="*/ 530610 w 615610"/>
                    <a:gd name="connsiteY13" fmla="*/ 597580 h 1099355"/>
                    <a:gd name="connsiteX14" fmla="*/ 383791 w 615610"/>
                    <a:gd name="connsiteY14" fmla="*/ 597580 h 1099355"/>
                    <a:gd name="connsiteX15" fmla="*/ 383791 w 615610"/>
                    <a:gd name="connsiteY15" fmla="*/ 1099355 h 1099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5610" h="1099355">
                      <a:moveTo>
                        <a:pt x="221514" y="1099355"/>
                      </a:moveTo>
                      <a:lnTo>
                        <a:pt x="221514" y="597580"/>
                      </a:lnTo>
                      <a:lnTo>
                        <a:pt x="0" y="597580"/>
                      </a:lnTo>
                      <a:lnTo>
                        <a:pt x="0" y="453336"/>
                      </a:lnTo>
                      <a:lnTo>
                        <a:pt x="218941" y="453336"/>
                      </a:lnTo>
                      <a:lnTo>
                        <a:pt x="218941" y="216365"/>
                      </a:lnTo>
                      <a:cubicBezTo>
                        <a:pt x="216366" y="126212"/>
                        <a:pt x="291062" y="1"/>
                        <a:pt x="396669" y="0"/>
                      </a:cubicBezTo>
                      <a:lnTo>
                        <a:pt x="615610" y="0"/>
                      </a:lnTo>
                      <a:lnTo>
                        <a:pt x="615610" y="172577"/>
                      </a:lnTo>
                      <a:lnTo>
                        <a:pt x="461064" y="172577"/>
                      </a:lnTo>
                      <a:cubicBezTo>
                        <a:pt x="431013" y="177729"/>
                        <a:pt x="388083" y="182880"/>
                        <a:pt x="386366" y="242123"/>
                      </a:cubicBezTo>
                      <a:lnTo>
                        <a:pt x="386366" y="458488"/>
                      </a:lnTo>
                      <a:lnTo>
                        <a:pt x="602731" y="458488"/>
                      </a:lnTo>
                      <a:lnTo>
                        <a:pt x="530610" y="597580"/>
                      </a:lnTo>
                      <a:lnTo>
                        <a:pt x="383791" y="597580"/>
                      </a:lnTo>
                      <a:lnTo>
                        <a:pt x="383791" y="1099355"/>
                      </a:lnTo>
                    </a:path>
                  </a:pathLst>
                </a:custGeom>
                <a:noFill/>
                <a:ln w="7620" cap="flat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l-PL" sz="3200"/>
                </a:p>
              </p:txBody>
            </p:sp>
          </p:grpSp>
        </p:grp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116E5DCD-E11B-4A6A-B55E-AEF6F8FA3A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8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pl-PL"/>
              <a:t>Miasto, dnia</a:t>
            </a:r>
            <a:endParaRPr lang="pl-PL" sz="1400"/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Kliknij, aby wstawić Imię i Nazwisko prelegenta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3" name="Obraz 32">
            <a:extLst>
              <a:ext uri="{FF2B5EF4-FFF2-40B4-BE49-F238E27FC236}">
                <a16:creationId xmlns:a16="http://schemas.microsoft.com/office/drawing/2014/main" id="{BB455AF8-ABFF-4912-9FB7-2D7DA0FDE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podtytuł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3E9D853D-855D-4352-81F3-FCDD41E1EB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8A27D2D8-ECEB-4427-9FE2-9B7534FA0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rozdziału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594909A0-03F5-4DCD-B763-9D2FF9BAA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3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ść + obraz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/>
              <a:t>Kliknij ikonę, aby dodać obraz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1106123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4" name="Obraz 43">
            <a:extLst>
              <a:ext uri="{FF2B5EF4-FFF2-40B4-BE49-F238E27FC236}">
                <a16:creationId xmlns:a16="http://schemas.microsoft.com/office/drawing/2014/main" id="{FBE75F10-5A0A-40F2-A808-DECB7E6EB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6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pl-PL"/>
              <a:t>Miasto, dnia</a:t>
            </a:r>
            <a:endParaRPr lang="pl-PL" sz="1400"/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noProof="0"/>
              <a:t>Dane teleadresowe / kontakt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pl-PL"/>
              <a:t>Kontakt: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3" name="Obraz 32">
            <a:extLst>
              <a:ext uri="{FF2B5EF4-FFF2-40B4-BE49-F238E27FC236}">
                <a16:creationId xmlns:a16="http://schemas.microsoft.com/office/drawing/2014/main" id="{7F228CE1-9D98-436F-881F-1348A6EAB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City, date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  <a:endParaRPr lang="pl-PL"/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7" name="Obraz 36">
            <a:extLst>
              <a:ext uri="{FF2B5EF4-FFF2-40B4-BE49-F238E27FC236}">
                <a16:creationId xmlns:a16="http://schemas.microsoft.com/office/drawing/2014/main" id="{D24615B6-9234-1CD4-1108-1A5DDCAF3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4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bullet poi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3E9D853D-855D-4352-81F3-FCDD41E1EB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42CF45E3-29D8-1D29-85C1-0C055C58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8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3F83C0E-0E3A-4D21-9CE3-354DF86335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17" y="6382977"/>
            <a:ext cx="1447801" cy="313087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FA9B8277-BECF-4034-B98E-89C7323A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9" y="258355"/>
            <a:ext cx="11174084" cy="749655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3200"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01652CD-DA7E-4771-9721-038FACD20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362974"/>
            <a:ext cx="11174084" cy="4861843"/>
          </a:xfrm>
        </p:spPr>
        <p:txBody>
          <a:bodyPr lIns="0" rIns="0">
            <a:normAutofit/>
          </a:bodyPr>
          <a:lstStyle>
            <a:lvl1pPr marL="228600" indent="-228600">
              <a:lnSpc>
                <a:spcPct val="100000"/>
              </a:lnSpc>
              <a:spcAft>
                <a:spcPts val="1200"/>
              </a:spcAft>
              <a:buFontTx/>
              <a:buBlip>
                <a:blip r:embed="rId5"/>
              </a:buBlip>
              <a:defRPr sz="1800">
                <a:latin typeface="+mj-lt"/>
              </a:defRPr>
            </a:lvl1pPr>
            <a:lvl2pPr marL="685800" indent="-228600">
              <a:lnSpc>
                <a:spcPct val="100000"/>
              </a:lnSpc>
              <a:spcAft>
                <a:spcPts val="1200"/>
              </a:spcAft>
              <a:buFontTx/>
              <a:buBlip>
                <a:blip r:embed="rId5"/>
              </a:buBlip>
              <a:defRPr sz="1800">
                <a:latin typeface="+mj-lt"/>
              </a:defRPr>
            </a:lvl2pPr>
            <a:lvl3pPr marL="1143000" indent="-228600">
              <a:lnSpc>
                <a:spcPct val="100000"/>
              </a:lnSpc>
              <a:spcAft>
                <a:spcPts val="1200"/>
              </a:spcAft>
              <a:buFontTx/>
              <a:buBlip>
                <a:blip r:embed="rId5"/>
              </a:buBlip>
              <a:defRPr sz="1800">
                <a:latin typeface="+mj-lt"/>
              </a:defRPr>
            </a:lvl3pPr>
            <a:lvl4pPr marL="1600200" indent="-228600">
              <a:lnSpc>
                <a:spcPct val="100000"/>
              </a:lnSpc>
              <a:spcAft>
                <a:spcPts val="1200"/>
              </a:spcAft>
              <a:buFontTx/>
              <a:buBlip>
                <a:blip r:embed="rId5"/>
              </a:buBlip>
              <a:defRPr sz="1800">
                <a:latin typeface="+mj-lt"/>
              </a:defRPr>
            </a:lvl4pPr>
            <a:lvl5pPr marL="2057400" indent="-228600">
              <a:lnSpc>
                <a:spcPct val="100000"/>
              </a:lnSpc>
              <a:spcAft>
                <a:spcPts val="1200"/>
              </a:spcAft>
              <a:buFontTx/>
              <a:buBlip>
                <a:blip r:embed="rId5"/>
              </a:buBlip>
              <a:defRPr sz="1800">
                <a:latin typeface="+mj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8367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40" name="Obraz 39">
            <a:extLst>
              <a:ext uri="{FF2B5EF4-FFF2-40B4-BE49-F238E27FC236}">
                <a16:creationId xmlns:a16="http://schemas.microsoft.com/office/drawing/2014/main" id="{C0E67DC8-A0D2-4259-855A-6280B8537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z wypunktowan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6CCBF9B0-B669-479F-8BAD-A479FF304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noProof="0"/>
              <a:t>Kliknij, aby wpisać tekst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pl-PL" noProof="0"/>
              <a:t>Kliknij,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2"/>
            <a:endParaRPr lang="pl-PL" noProof="0"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85D970E4-F97F-42CB-A3EB-C6B037FD9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pl-PL" noProof="0"/>
              <a:t>Kliknij, aby wpisać tytuł</a:t>
            </a:r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8" name="Obraz 37">
            <a:extLst>
              <a:ext uri="{FF2B5EF4-FFF2-40B4-BE49-F238E27FC236}">
                <a16:creationId xmlns:a16="http://schemas.microsoft.com/office/drawing/2014/main" id="{6C6E5891-42E4-473B-85F5-0BD10FA9E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rozdział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/>
              <a:t>Kliknij, aby wpisać tytuł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pl-PL"/>
              <a:t>Kliknij ikonę, aby dodać obraz</a:t>
            </a: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38" name="Obraz 37">
            <a:extLst>
              <a:ext uri="{FF2B5EF4-FFF2-40B4-BE49-F238E27FC236}">
                <a16:creationId xmlns:a16="http://schemas.microsoft.com/office/drawing/2014/main" id="{605ABB43-B0B3-43C8-9A97-8FF85A8330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noProof="0"/>
              <a:t>Kliknij aby wpisać tekst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55822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30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pl-PL" noProof="0"/>
              <a:t>Kliknij aby wpisać tytuł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31" r:id="rId4"/>
    <p:sldLayoutId id="2147483762" r:id="rId5"/>
    <p:sldLayoutId id="2147483732" r:id="rId6"/>
    <p:sldLayoutId id="2147483823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768" r:id="rId13"/>
    <p:sldLayoutId id="2147483825" r:id="rId14"/>
    <p:sldLayoutId id="2147483767" r:id="rId15"/>
    <p:sldLayoutId id="2147483826" r:id="rId16"/>
    <p:sldLayoutId id="2147483795" r:id="rId17"/>
    <p:sldLayoutId id="2147483827" r:id="rId18"/>
    <p:sldLayoutId id="2147483796" r:id="rId19"/>
    <p:sldLayoutId id="2147483828" r:id="rId20"/>
    <p:sldLayoutId id="2147483797" r:id="rId21"/>
    <p:sldLayoutId id="2147483829" r:id="rId22"/>
    <p:sldLayoutId id="2147483794" r:id="rId23"/>
    <p:sldLayoutId id="2147483830" r:id="rId24"/>
    <p:sldLayoutId id="2147483770" r:id="rId25"/>
    <p:sldLayoutId id="2147483800" r:id="rId26"/>
    <p:sldLayoutId id="2147483798" r:id="rId27"/>
    <p:sldLayoutId id="2147483803" r:id="rId28"/>
    <p:sldLayoutId id="2147483824" r:id="rId29"/>
    <p:sldLayoutId id="2147483787" r:id="rId30"/>
    <p:sldLayoutId id="2147483806" r:id="rId31"/>
    <p:sldLayoutId id="2147483804" r:id="rId32"/>
    <p:sldLayoutId id="2147483805" r:id="rId33"/>
    <p:sldLayoutId id="2147483801" r:id="rId34"/>
    <p:sldLayoutId id="2147483769" r:id="rId35"/>
    <p:sldLayoutId id="2147483831" r:id="rId36"/>
    <p:sldLayoutId id="2147483809" r:id="rId37"/>
    <p:sldLayoutId id="2147483808" r:id="rId38"/>
    <p:sldLayoutId id="2147483810" r:id="rId39"/>
    <p:sldLayoutId id="2147483811" r:id="rId40"/>
    <p:sldLayoutId id="2147483807" r:id="rId41"/>
    <p:sldLayoutId id="2147483822" r:id="rId42"/>
    <p:sldLayoutId id="2147483813" r:id="rId43"/>
    <p:sldLayoutId id="2147483818" r:id="rId44"/>
    <p:sldLayoutId id="2147483819" r:id="rId45"/>
    <p:sldLayoutId id="2147483821" r:id="rId46"/>
    <p:sldLayoutId id="2147483832" r:id="rId47"/>
    <p:sldLayoutId id="2147483833" r:id="rId48"/>
    <p:sldLayoutId id="2147483836" r:id="rId4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2.wdp"/><Relationship Id="rId5" Type="http://schemas.openxmlformats.org/officeDocument/2006/relationships/image" Target="../media/image64.png"/><Relationship Id="rId4" Type="http://schemas.microsoft.com/office/2007/relationships/hdphoto" Target="../media/hdphoto11.wdp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21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klep.certum.pl/customer/account/create/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marcin.wolski@obserwatorium.biz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pawel.wojtaszyk@assecods.p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openxmlformats.org/officeDocument/2006/relationships/hyperlink" Target="mailto:marcin.wolski@obserwatorium.biz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5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>
            <a:extLst>
              <a:ext uri="{FF2B5EF4-FFF2-40B4-BE49-F238E27FC236}">
                <a16:creationId xmlns:a16="http://schemas.microsoft.com/office/drawing/2014/main" id="{C9EC819C-AE14-1F61-FAE9-CB948754A7DC}"/>
              </a:ext>
            </a:extLst>
          </p:cNvPr>
          <p:cNvSpPr/>
          <p:nvPr/>
        </p:nvSpPr>
        <p:spPr bwMode="auto">
          <a:xfrm>
            <a:off x="1" y="4075290"/>
            <a:ext cx="12191999" cy="277869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065C67-8770-761C-8ADD-A07567BB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6F8963D-35B2-2AE2-F8E1-0715B033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/>
              <a:t>Formularz ZAW‑FA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D2BCEB-6751-BB16-DF0B-AC85941AC54B}"/>
              </a:ext>
            </a:extLst>
          </p:cNvPr>
          <p:cNvSpPr txBox="1"/>
          <p:nvPr/>
        </p:nvSpPr>
        <p:spPr>
          <a:xfrm>
            <a:off x="526630" y="1528808"/>
            <a:ext cx="11138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>
                <a:solidFill>
                  <a:srgbClr val="00AEE8"/>
                </a:solidFill>
              </a:rPr>
              <a:t>Czym jest? wyznaczeniu pierwszej osoby fizycznej uprawnionej do zarządzania uprawnieniami w systemie </a:t>
            </a:r>
            <a:r>
              <a:rPr lang="pl-PL" sz="1800" err="1">
                <a:solidFill>
                  <a:srgbClr val="00AEE8"/>
                </a:solidFill>
              </a:rPr>
              <a:t>KSeF</a:t>
            </a:r>
            <a:r>
              <a:rPr lang="pl-PL" sz="1800">
                <a:solidFill>
                  <a:srgbClr val="00AEE8"/>
                </a:solidFill>
              </a:rPr>
              <a:t> w imieniu firmy tzw. </a:t>
            </a:r>
            <a:r>
              <a:rPr lang="pl-PL" sz="1800" err="1">
                <a:solidFill>
                  <a:srgbClr val="00AEE8"/>
                </a:solidFill>
              </a:rPr>
              <a:t>superadministratora</a:t>
            </a:r>
            <a:r>
              <a:rPr lang="pl-PL" sz="1800">
                <a:solidFill>
                  <a:srgbClr val="00AEE8"/>
                </a:solidFill>
              </a:rPr>
              <a:t>.. Nie ma konieczności jego składania gdy użytkownik korzysta z pieczęci kwalifikowanej.</a:t>
            </a:r>
          </a:p>
        </p:txBody>
      </p:sp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DC817B02-A061-4FA3-3CB4-C0DEDFB8E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4A1DBFAE-554E-8D26-A728-96E22F37D9F1}"/>
              </a:ext>
            </a:extLst>
          </p:cNvPr>
          <p:cNvGrpSpPr/>
          <p:nvPr/>
        </p:nvGrpSpPr>
        <p:grpSpPr>
          <a:xfrm>
            <a:off x="917155" y="2996378"/>
            <a:ext cx="4852987" cy="2775769"/>
            <a:chOff x="526630" y="3110680"/>
            <a:chExt cx="4852987" cy="2775769"/>
          </a:xfrm>
        </p:grpSpPr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id="{233CD8FB-BFC9-1DC6-3DB9-65BD69F2B0BE}"/>
                </a:ext>
              </a:extLst>
            </p:cNvPr>
            <p:cNvSpPr/>
            <p:nvPr/>
          </p:nvSpPr>
          <p:spPr bwMode="auto">
            <a:xfrm>
              <a:off x="526630" y="3110680"/>
              <a:ext cx="4852986" cy="2775769"/>
            </a:xfrm>
            <a:prstGeom prst="roundRect">
              <a:avLst>
                <a:gd name="adj" fmla="val 2535"/>
              </a:avLst>
            </a:prstGeom>
            <a:solidFill>
              <a:schemeClr val="bg1"/>
            </a:solidFill>
            <a:ln w="3175">
              <a:solidFill>
                <a:schemeClr val="accent4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80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4CE0EAD9-C712-2FCB-3D04-899CD37AF114}"/>
                </a:ext>
              </a:extLst>
            </p:cNvPr>
            <p:cNvSpPr txBox="1"/>
            <p:nvPr/>
          </p:nvSpPr>
          <p:spPr>
            <a:xfrm>
              <a:off x="526630" y="3551179"/>
              <a:ext cx="48529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800" b="1">
                  <a:solidFill>
                    <a:srgbClr val="00AEE8"/>
                  </a:solidFill>
                </a:rPr>
                <a:t>Kto może złożyć?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0470FC55-1CB8-F8D7-81FC-1BAD66949605}"/>
                </a:ext>
              </a:extLst>
            </p:cNvPr>
            <p:cNvSpPr txBox="1"/>
            <p:nvPr/>
          </p:nvSpPr>
          <p:spPr>
            <a:xfrm>
              <a:off x="898105" y="4282037"/>
              <a:ext cx="44815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Właściciel firmy lub osoba reprezentująca podmiot</a:t>
              </a:r>
            </a:p>
            <a:p>
              <a:pPr marL="342900" indent="-34290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Pełnomocnik uprawniony przez firmę</a:t>
              </a:r>
            </a:p>
          </p:txBody>
        </p:sp>
        <p:pic>
          <p:nvPicPr>
            <p:cNvPr id="26" name="Obraz 25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322C6C67-D869-BE68-3AD1-4B63D679F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105" y="3259595"/>
              <a:ext cx="880641" cy="882194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D28724F4-54F1-3398-D09E-854A536D4C97}"/>
              </a:ext>
            </a:extLst>
          </p:cNvPr>
          <p:cNvGrpSpPr/>
          <p:nvPr/>
        </p:nvGrpSpPr>
        <p:grpSpPr>
          <a:xfrm>
            <a:off x="6413080" y="2996379"/>
            <a:ext cx="4861765" cy="2775769"/>
            <a:chOff x="6413080" y="3110679"/>
            <a:chExt cx="4861765" cy="2775769"/>
          </a:xfrm>
        </p:grpSpPr>
        <p:sp>
          <p:nvSpPr>
            <p:cNvPr id="24" name="Prostokąt: zaokrąglone rogi 23">
              <a:extLst>
                <a:ext uri="{FF2B5EF4-FFF2-40B4-BE49-F238E27FC236}">
                  <a16:creationId xmlns:a16="http://schemas.microsoft.com/office/drawing/2014/main" id="{A75CBE4D-489F-64AC-2DDC-F5B37854473C}"/>
                </a:ext>
              </a:extLst>
            </p:cNvPr>
            <p:cNvSpPr/>
            <p:nvPr/>
          </p:nvSpPr>
          <p:spPr bwMode="auto">
            <a:xfrm>
              <a:off x="6413080" y="3110679"/>
              <a:ext cx="4852986" cy="2775769"/>
            </a:xfrm>
            <a:prstGeom prst="roundRect">
              <a:avLst>
                <a:gd name="adj" fmla="val 2535"/>
              </a:avLst>
            </a:prstGeom>
            <a:solidFill>
              <a:schemeClr val="bg1"/>
            </a:solidFill>
            <a:ln w="3175">
              <a:solidFill>
                <a:schemeClr val="accent4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80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D1B71EE3-D981-869E-199B-FC586AA09FFD}"/>
                </a:ext>
              </a:extLst>
            </p:cNvPr>
            <p:cNvSpPr txBox="1"/>
            <p:nvPr/>
          </p:nvSpPr>
          <p:spPr>
            <a:xfrm>
              <a:off x="6421858" y="3551179"/>
              <a:ext cx="48529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800" b="1">
                  <a:solidFill>
                    <a:srgbClr val="0066CC"/>
                  </a:solidFill>
                </a:rPr>
                <a:t>Do czego służy?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985EB74D-980C-91A7-EA77-7EBD48B0BB7F}"/>
                </a:ext>
              </a:extLst>
            </p:cNvPr>
            <p:cNvSpPr txBox="1"/>
            <p:nvPr/>
          </p:nvSpPr>
          <p:spPr>
            <a:xfrm>
              <a:off x="6894613" y="4282037"/>
              <a:ext cx="43721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Nadaniu uprawnień dostępu do KSeF </a:t>
              </a:r>
              <a:br>
                <a:rPr lang="pl-PL" sz="1600"/>
              </a:br>
              <a:r>
                <a:rPr lang="pl-PL" sz="1600"/>
                <a:t>dla wybranych osób</a:t>
              </a:r>
            </a:p>
            <a:p>
              <a:pPr marL="342900" indent="-34290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Zgłoszeniu, że konkretna osoba może wystawiać / odbierać faktury w KSeF</a:t>
              </a:r>
            </a:p>
          </p:txBody>
        </p:sp>
        <p:pic>
          <p:nvPicPr>
            <p:cNvPr id="28" name="Obraz 27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3EE99364-32FF-1935-7C39-0C5E5B23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4613" y="3408216"/>
              <a:ext cx="647076" cy="68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14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F9EF5C2B-7938-AC04-E7F9-5FB0F7461531}"/>
              </a:ext>
            </a:extLst>
          </p:cNvPr>
          <p:cNvSpPr/>
          <p:nvPr/>
        </p:nvSpPr>
        <p:spPr bwMode="auto">
          <a:xfrm>
            <a:off x="0" y="2540391"/>
            <a:ext cx="12191999" cy="3527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ACBD40D-90B2-5C27-8B6A-3D628B1E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E1B772F-38A0-E23F-F1D7-6732621E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Pieczęć kwalifikowana – najlepsza, gdy loguje się firma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9F4423-9165-491D-C410-BE39DACD147D}"/>
              </a:ext>
            </a:extLst>
          </p:cNvPr>
          <p:cNvSpPr txBox="1"/>
          <p:nvPr/>
        </p:nvSpPr>
        <p:spPr>
          <a:xfrm>
            <a:off x="4600575" y="3727492"/>
            <a:ext cx="701166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/>
              <a:t>uwierzytelnia firmę, nie pracownika</a:t>
            </a:r>
          </a:p>
          <a:p>
            <a:pPr marL="342900" indent="-34290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/>
              <a:t>zawiera NIP, dzięki czemu pozwala logować się bez ZAW‑FA</a:t>
            </a:r>
          </a:p>
          <a:p>
            <a:pPr marL="342900" indent="-34290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/>
              <a:t>umożliwia dostęp wielu użytkownikom</a:t>
            </a:r>
          </a:p>
          <a:p>
            <a:pPr marL="342900" indent="-34290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/>
              <a:t>działa stabilnie i przewidywalnie w integracjach z ERP</a:t>
            </a:r>
          </a:p>
          <a:p>
            <a:pPr marL="342900" indent="-34290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/>
              <a:t>pozwala generować nawet 100 certyfikatów </a:t>
            </a:r>
            <a:r>
              <a:rPr lang="pl-PL" sz="1600" err="1"/>
              <a:t>KSeF</a:t>
            </a:r>
            <a:r>
              <a:rPr lang="pl-PL" sz="1600"/>
              <a:t> w przypadku dużych organizacji</a:t>
            </a:r>
          </a:p>
        </p:txBody>
      </p:sp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95A33A6A-B07B-DB07-E9CC-F534BAC0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4216D2B-6DB1-6DE2-D923-8D30CF47F5F3}"/>
              </a:ext>
            </a:extLst>
          </p:cNvPr>
          <p:cNvSpPr txBox="1"/>
          <p:nvPr/>
        </p:nvSpPr>
        <p:spPr>
          <a:xfrm>
            <a:off x="526630" y="1528808"/>
            <a:ext cx="11138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>
                <a:solidFill>
                  <a:srgbClr val="00AEE8"/>
                </a:solidFill>
              </a:rPr>
              <a:t>Pieczęć kwalifikowana pozwala firmie logować się do KSeF jako „organizacja”, a nie jako konkretna osoba.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2B6793-B939-1D7A-003F-8AFB8AA637A1}"/>
              </a:ext>
            </a:extLst>
          </p:cNvPr>
          <p:cNvSpPr txBox="1"/>
          <p:nvPr/>
        </p:nvSpPr>
        <p:spPr>
          <a:xfrm>
            <a:off x="4600575" y="3183493"/>
            <a:ext cx="5631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/>
              <a:t>Najważniejsze cechy pieczęci:</a:t>
            </a:r>
          </a:p>
        </p:txBody>
      </p:sp>
      <p:pic>
        <p:nvPicPr>
          <p:cNvPr id="8" name="Obraz 7" descr="Obraz zawierający osoba, w pomieszczeniu, komputer, ubrania&#10;&#10;Zawartość wygenerowana przez AI może być niepoprawna.">
            <a:extLst>
              <a:ext uri="{FF2B5EF4-FFF2-40B4-BE49-F238E27FC236}">
                <a16:creationId xmlns:a16="http://schemas.microsoft.com/office/drawing/2014/main" id="{046102F5-E463-1B1E-FD73-1B35C2A5C5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5607" y="2807626"/>
            <a:ext cx="4181358" cy="2993343"/>
          </a:xfrm>
          <a:prstGeom prst="roundRect">
            <a:avLst>
              <a:gd name="adj" fmla="val 4257"/>
            </a:avLst>
          </a:prstGeom>
        </p:spPr>
      </p:pic>
    </p:spTree>
    <p:extLst>
      <p:ext uri="{BB962C8B-B14F-4D97-AF65-F5344CB8AC3E}">
        <p14:creationId xmlns:p14="http://schemas.microsoft.com/office/powerpoint/2010/main" val="294965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0980D1E-18FF-53FD-E0BC-87EC58F4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C5B101A-BB00-078F-E193-7525AB5B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Porównanie metod uwierzytelniania w KSeF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F5EECA6-8A58-5E87-1A54-F991A9F5E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314720"/>
              </p:ext>
            </p:extLst>
          </p:nvPr>
        </p:nvGraphicFramePr>
        <p:xfrm>
          <a:off x="499613" y="1953719"/>
          <a:ext cx="11234628" cy="408978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72438">
                  <a:extLst>
                    <a:ext uri="{9D8B030D-6E8A-4147-A177-3AD203B41FA5}">
                      <a16:colId xmlns:a16="http://schemas.microsoft.com/office/drawing/2014/main" val="1474100261"/>
                    </a:ext>
                  </a:extLst>
                </a:gridCol>
                <a:gridCol w="1872438">
                  <a:extLst>
                    <a:ext uri="{9D8B030D-6E8A-4147-A177-3AD203B41FA5}">
                      <a16:colId xmlns:a16="http://schemas.microsoft.com/office/drawing/2014/main" val="2410297898"/>
                    </a:ext>
                  </a:extLst>
                </a:gridCol>
                <a:gridCol w="1872438">
                  <a:extLst>
                    <a:ext uri="{9D8B030D-6E8A-4147-A177-3AD203B41FA5}">
                      <a16:colId xmlns:a16="http://schemas.microsoft.com/office/drawing/2014/main" val="3837803214"/>
                    </a:ext>
                  </a:extLst>
                </a:gridCol>
                <a:gridCol w="1872438">
                  <a:extLst>
                    <a:ext uri="{9D8B030D-6E8A-4147-A177-3AD203B41FA5}">
                      <a16:colId xmlns:a16="http://schemas.microsoft.com/office/drawing/2014/main" val="291342246"/>
                    </a:ext>
                  </a:extLst>
                </a:gridCol>
                <a:gridCol w="1872438">
                  <a:extLst>
                    <a:ext uri="{9D8B030D-6E8A-4147-A177-3AD203B41FA5}">
                      <a16:colId xmlns:a16="http://schemas.microsoft.com/office/drawing/2014/main" val="4081408949"/>
                    </a:ext>
                  </a:extLst>
                </a:gridCol>
                <a:gridCol w="1872438">
                  <a:extLst>
                    <a:ext uri="{9D8B030D-6E8A-4147-A177-3AD203B41FA5}">
                      <a16:colId xmlns:a16="http://schemas.microsoft.com/office/drawing/2014/main" val="544147876"/>
                    </a:ext>
                  </a:extLst>
                </a:gridCol>
              </a:tblGrid>
              <a:tr h="63194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</a:rPr>
                        <a:t>Metoda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7703" marR="37703" marT="25135" marB="25135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</a:rPr>
                        <a:t>Dla kogo?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7703" marR="37703" marT="25135" marB="25135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</a:rPr>
                        <a:t>Dane w certyfikacie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7703" marR="37703" marT="25135" marB="25135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</a:rPr>
                        <a:t>Automatyzacja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7703" marR="37703" marT="25135" marB="25135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</a:rPr>
                        <a:t>Może być używana przez wielu?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7703" marR="37703" marT="25135" marB="25135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</a:rPr>
                        <a:t>Użycie poza KSeF?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7703" marR="37703" marT="25135" marB="25135" anchor="ctr"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513271"/>
                  </a:ext>
                </a:extLst>
              </a:tr>
              <a:tr h="7006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</a:rPr>
                        <a:t>Pieczęć kwalifikowana</a:t>
                      </a:r>
                    </a:p>
                  </a:txBody>
                  <a:tcPr marL="37703" marR="37703" marT="25135" marB="2513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Firma / pracownicy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NIP firmy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428"/>
                  </a:ext>
                </a:extLst>
              </a:tr>
              <a:tr h="91108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</a:rPr>
                        <a:t>Podpis kwalifikowany</a:t>
                      </a:r>
                    </a:p>
                  </a:txBody>
                  <a:tcPr marL="37703" marR="37703" marT="25135" marB="2513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Osoba fizyczna/właściciel JDG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Imię, nazwisko, PESEL/NIP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Ograniczona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Nie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129882"/>
                  </a:ext>
                </a:extLst>
              </a:tr>
              <a:tr h="7006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</a:rPr>
                        <a:t>Krajowy Węzeł (login.gov.pl)</a:t>
                      </a:r>
                    </a:p>
                  </a:txBody>
                  <a:tcPr marL="37703" marR="37703" marT="25135" marB="2513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Osoba fizyczna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Dane osobowe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Nie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Nie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85840"/>
                  </a:ext>
                </a:extLst>
              </a:tr>
              <a:tr h="114543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</a:rPr>
                        <a:t>Certyfikat KSeF (autoryzacyjny MF)</a:t>
                      </a:r>
                    </a:p>
                  </a:txBody>
                  <a:tcPr marL="37703" marR="37703" marT="25135" marB="2513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Podatnicy i systemy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Dane osobowe lub firmowe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Tak (w systemach księgowych /ERP)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Nie</a:t>
                      </a:r>
                    </a:p>
                  </a:txBody>
                  <a:tcPr marL="37703" marR="37703" marT="25135" marB="2513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118324"/>
                  </a:ext>
                </a:extLst>
              </a:tr>
            </a:tbl>
          </a:graphicData>
        </a:graphic>
      </p:graphicFrame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766FA1C9-12C6-F670-BD22-D085F065F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EFD885F-169F-2074-327D-6F18AAC7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D6D3D0F-4221-BBA5-448F-06B630D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Krajowe środki identyfikacji elektronicznej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38F9CDE0-52A0-1FD3-263D-75EE9DE36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38" name="Grupa 37">
            <a:extLst>
              <a:ext uri="{FF2B5EF4-FFF2-40B4-BE49-F238E27FC236}">
                <a16:creationId xmlns:a16="http://schemas.microsoft.com/office/drawing/2014/main" id="{4A7D125E-E2BC-72B7-0D4E-DBF63984CD1D}"/>
              </a:ext>
            </a:extLst>
          </p:cNvPr>
          <p:cNvGrpSpPr/>
          <p:nvPr/>
        </p:nvGrpSpPr>
        <p:grpSpPr>
          <a:xfrm>
            <a:off x="314325" y="1615050"/>
            <a:ext cx="5391150" cy="5106425"/>
            <a:chOff x="314325" y="1615050"/>
            <a:chExt cx="5391150" cy="5106425"/>
          </a:xfrm>
        </p:grpSpPr>
        <p:sp>
          <p:nvSpPr>
            <p:cNvPr id="12" name="Prostokąt: zaokrąglone rogi 11">
              <a:extLst>
                <a:ext uri="{FF2B5EF4-FFF2-40B4-BE49-F238E27FC236}">
                  <a16:creationId xmlns:a16="http://schemas.microsoft.com/office/drawing/2014/main" id="{790EBF3D-09E4-E275-2ACD-0A90A2983AD7}"/>
                </a:ext>
              </a:extLst>
            </p:cNvPr>
            <p:cNvSpPr/>
            <p:nvPr/>
          </p:nvSpPr>
          <p:spPr bwMode="auto">
            <a:xfrm>
              <a:off x="314325" y="1615050"/>
              <a:ext cx="5391150" cy="5106425"/>
            </a:xfrm>
            <a:prstGeom prst="roundRect">
              <a:avLst>
                <a:gd name="adj" fmla="val 2443"/>
              </a:avLst>
            </a:prstGeom>
            <a:solidFill>
              <a:schemeClr val="bg1"/>
            </a:solidFill>
            <a:ln w="6350">
              <a:solidFill>
                <a:srgbClr val="00AEE8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D4598E91-2CDF-4B00-4F7D-B858F3099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264" y="1672201"/>
              <a:ext cx="5066358" cy="4985683"/>
            </a:xfrm>
            <a:prstGeom prst="rect">
              <a:avLst/>
            </a:prstGeom>
          </p:spPr>
        </p:pic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6205FD9F-DACB-974C-72B5-784FFBE201C5}"/>
              </a:ext>
            </a:extLst>
          </p:cNvPr>
          <p:cNvGrpSpPr/>
          <p:nvPr/>
        </p:nvGrpSpPr>
        <p:grpSpPr>
          <a:xfrm>
            <a:off x="5298310" y="2590800"/>
            <a:ext cx="6510573" cy="3562350"/>
            <a:chOff x="5298310" y="2590800"/>
            <a:chExt cx="6510573" cy="3562350"/>
          </a:xfrm>
        </p:grpSpPr>
        <p:sp>
          <p:nvSpPr>
            <p:cNvPr id="9" name="Nawias klamrowy otwierający 8">
              <a:extLst>
                <a:ext uri="{FF2B5EF4-FFF2-40B4-BE49-F238E27FC236}">
                  <a16:creationId xmlns:a16="http://schemas.microsoft.com/office/drawing/2014/main" id="{4A6C208D-9320-3B6D-DF27-5257C9F0B3E9}"/>
                </a:ext>
              </a:extLst>
            </p:cNvPr>
            <p:cNvSpPr/>
            <p:nvPr/>
          </p:nvSpPr>
          <p:spPr bwMode="gray">
            <a:xfrm>
              <a:off x="5806602" y="2590800"/>
              <a:ext cx="390645" cy="3562350"/>
            </a:xfrm>
            <a:prstGeom prst="leftBrace">
              <a:avLst>
                <a:gd name="adj1" fmla="val 57731"/>
                <a:gd name="adj2" fmla="val 29481"/>
              </a:avLst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4" name="Łącznik prosty ze strzałką 13">
              <a:extLst>
                <a:ext uri="{FF2B5EF4-FFF2-40B4-BE49-F238E27FC236}">
                  <a16:creationId xmlns:a16="http://schemas.microsoft.com/office/drawing/2014/main" id="{896F37C6-4CF2-979E-5029-9A32C4E55671}"/>
                </a:ext>
              </a:extLst>
            </p:cNvPr>
            <p:cNvCxnSpPr>
              <a:cxnSpLocks/>
              <a:endCxn id="9" idx="1"/>
            </p:cNvCxnSpPr>
            <p:nvPr/>
          </p:nvCxnSpPr>
          <p:spPr bwMode="gray">
            <a:xfrm>
              <a:off x="5298310" y="3641016"/>
              <a:ext cx="508292" cy="0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 type="triangle"/>
            </a:ln>
          </p:spPr>
        </p:cxnSp>
        <p:sp>
          <p:nvSpPr>
            <p:cNvPr id="19" name="Prostokąt: zaokrąglone rogi 18">
              <a:extLst>
                <a:ext uri="{FF2B5EF4-FFF2-40B4-BE49-F238E27FC236}">
                  <a16:creationId xmlns:a16="http://schemas.microsoft.com/office/drawing/2014/main" id="{7928FD1A-EC50-CCF6-47D0-2CEAD0017450}"/>
                </a:ext>
              </a:extLst>
            </p:cNvPr>
            <p:cNvSpPr/>
            <p:nvPr/>
          </p:nvSpPr>
          <p:spPr bwMode="auto">
            <a:xfrm>
              <a:off x="6182782" y="2646974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00AEE8"/>
                  </a:solidFill>
                </a:rPr>
                <a:t>Profil osobisty </a:t>
              </a:r>
              <a:br>
                <a:rPr lang="pl-PL" sz="1400" b="1">
                  <a:solidFill>
                    <a:srgbClr val="00AEE8"/>
                  </a:solidFill>
                </a:rPr>
              </a:br>
              <a:r>
                <a:rPr lang="pl-PL" sz="1400" b="1">
                  <a:solidFill>
                    <a:srgbClr val="00AEE8"/>
                  </a:solidFill>
                </a:rPr>
                <a:t>(e-dowód)</a:t>
              </a:r>
            </a:p>
          </p:txBody>
        </p:sp>
        <p:sp>
          <p:nvSpPr>
            <p:cNvPr id="20" name="Prostokąt: zaokrąglone rogi 19">
              <a:extLst>
                <a:ext uri="{FF2B5EF4-FFF2-40B4-BE49-F238E27FC236}">
                  <a16:creationId xmlns:a16="http://schemas.microsoft.com/office/drawing/2014/main" id="{DA184FD7-8CF7-B19B-4431-9631F77F7666}"/>
                </a:ext>
              </a:extLst>
            </p:cNvPr>
            <p:cNvSpPr/>
            <p:nvPr/>
          </p:nvSpPr>
          <p:spPr bwMode="auto">
            <a:xfrm>
              <a:off x="6182782" y="3563828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00AEE8"/>
                  </a:solidFill>
                </a:rPr>
                <a:t>Profil zaufany</a:t>
              </a:r>
            </a:p>
          </p:txBody>
        </p:sp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F45015E7-45F3-A1A1-A01C-7E6A757B15D5}"/>
                </a:ext>
              </a:extLst>
            </p:cNvPr>
            <p:cNvSpPr/>
            <p:nvPr/>
          </p:nvSpPr>
          <p:spPr bwMode="auto">
            <a:xfrm>
              <a:off x="6182782" y="4480682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00AEE8"/>
                  </a:solidFill>
                </a:rPr>
                <a:t>Profil mObywatel</a:t>
              </a:r>
            </a:p>
          </p:txBody>
        </p:sp>
        <p:sp>
          <p:nvSpPr>
            <p:cNvPr id="22" name="Prostokąt: zaokrąglone rogi 21">
              <a:extLst>
                <a:ext uri="{FF2B5EF4-FFF2-40B4-BE49-F238E27FC236}">
                  <a16:creationId xmlns:a16="http://schemas.microsoft.com/office/drawing/2014/main" id="{FD5D8425-EEAF-943F-AFB1-3118BEE14FDA}"/>
                </a:ext>
              </a:extLst>
            </p:cNvPr>
            <p:cNvSpPr/>
            <p:nvPr/>
          </p:nvSpPr>
          <p:spPr bwMode="auto">
            <a:xfrm>
              <a:off x="6182782" y="5397535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00AEE8"/>
                  </a:solidFill>
                </a:rPr>
                <a:t>Bankowe środki identyfikacji</a:t>
              </a:r>
            </a:p>
          </p:txBody>
        </p:sp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id="{8C18E816-DC56-C22C-0E0E-3CEC0551CA51}"/>
                </a:ext>
              </a:extLst>
            </p:cNvPr>
            <p:cNvSpPr/>
            <p:nvPr/>
          </p:nvSpPr>
          <p:spPr bwMode="auto">
            <a:xfrm>
              <a:off x="8161983" y="2646974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Dowód osobisty</a:t>
              </a:r>
            </a:p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PIN</a:t>
              </a:r>
            </a:p>
          </p:txBody>
        </p:sp>
        <p:sp>
          <p:nvSpPr>
            <p:cNvPr id="24" name="Prostokąt: zaokrąglone rogi 23">
              <a:extLst>
                <a:ext uri="{FF2B5EF4-FFF2-40B4-BE49-F238E27FC236}">
                  <a16:creationId xmlns:a16="http://schemas.microsoft.com/office/drawing/2014/main" id="{E6C0C541-C5A3-5383-5B67-B5FE0137C0C6}"/>
                </a:ext>
              </a:extLst>
            </p:cNvPr>
            <p:cNvSpPr/>
            <p:nvPr/>
          </p:nvSpPr>
          <p:spPr bwMode="auto">
            <a:xfrm>
              <a:off x="8161983" y="3563828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Login Hasło SMS /</a:t>
              </a:r>
            </a:p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Dostęp bankowy</a:t>
              </a:r>
            </a:p>
          </p:txBody>
        </p:sp>
        <p:sp>
          <p:nvSpPr>
            <p:cNvPr id="25" name="Prostokąt: zaokrąglone rogi 24">
              <a:extLst>
                <a:ext uri="{FF2B5EF4-FFF2-40B4-BE49-F238E27FC236}">
                  <a16:creationId xmlns:a16="http://schemas.microsoft.com/office/drawing/2014/main" id="{EC20FFFA-47FA-A9CE-FD01-060FB9E758C2}"/>
                </a:ext>
              </a:extLst>
            </p:cNvPr>
            <p:cNvSpPr/>
            <p:nvPr/>
          </p:nvSpPr>
          <p:spPr bwMode="auto">
            <a:xfrm>
              <a:off x="8161983" y="4480682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Aplikacja mObywatel</a:t>
              </a:r>
            </a:p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PIN</a:t>
              </a:r>
            </a:p>
          </p:txBody>
        </p:sp>
        <p:sp>
          <p:nvSpPr>
            <p:cNvPr id="26" name="Prostokąt: zaokrąglone rogi 25">
              <a:extLst>
                <a:ext uri="{FF2B5EF4-FFF2-40B4-BE49-F238E27FC236}">
                  <a16:creationId xmlns:a16="http://schemas.microsoft.com/office/drawing/2014/main" id="{6CC4BA23-DC43-6422-9491-041EB1AB6A0E}"/>
                </a:ext>
              </a:extLst>
            </p:cNvPr>
            <p:cNvSpPr/>
            <p:nvPr/>
          </p:nvSpPr>
          <p:spPr bwMode="auto">
            <a:xfrm>
              <a:off x="8161983" y="5397535"/>
              <a:ext cx="1888891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Zależne od banku –</a:t>
              </a:r>
            </a:p>
            <a:p>
              <a:pPr algn="ctr"/>
              <a:r>
                <a:rPr lang="pl-PL" sz="1400" b="1">
                  <a:solidFill>
                    <a:srgbClr val="5C53BD"/>
                  </a:solidFill>
                </a:rPr>
                <a:t>silne uwierzytelnienie</a:t>
              </a:r>
            </a:p>
          </p:txBody>
        </p:sp>
        <p:sp>
          <p:nvSpPr>
            <p:cNvPr id="27" name="Prostokąt: zaokrąglone rogi 26">
              <a:extLst>
                <a:ext uri="{FF2B5EF4-FFF2-40B4-BE49-F238E27FC236}">
                  <a16:creationId xmlns:a16="http://schemas.microsoft.com/office/drawing/2014/main" id="{4A64D5FE-A0F9-D4FF-E87D-4A1186A6AD6E}"/>
                </a:ext>
              </a:extLst>
            </p:cNvPr>
            <p:cNvSpPr/>
            <p:nvPr/>
          </p:nvSpPr>
          <p:spPr bwMode="auto">
            <a:xfrm>
              <a:off x="10141185" y="2658187"/>
              <a:ext cx="1667698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A13C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00A13C"/>
                  </a:solidFill>
                </a:rPr>
                <a:t>Notyfikowany</a:t>
              </a:r>
            </a:p>
            <a:p>
              <a:pPr algn="ctr"/>
              <a:r>
                <a:rPr lang="pl-PL" sz="1400" b="1">
                  <a:solidFill>
                    <a:srgbClr val="00A13C"/>
                  </a:solidFill>
                </a:rPr>
                <a:t>Poziom wysoki</a:t>
              </a:r>
            </a:p>
          </p:txBody>
        </p:sp>
        <p:sp>
          <p:nvSpPr>
            <p:cNvPr id="28" name="Prostokąt: zaokrąglone rogi 27">
              <a:extLst>
                <a:ext uri="{FF2B5EF4-FFF2-40B4-BE49-F238E27FC236}">
                  <a16:creationId xmlns:a16="http://schemas.microsoft.com/office/drawing/2014/main" id="{D82A5117-C28A-7C92-F37D-1F591EA420AE}"/>
                </a:ext>
              </a:extLst>
            </p:cNvPr>
            <p:cNvSpPr/>
            <p:nvPr/>
          </p:nvSpPr>
          <p:spPr bwMode="auto">
            <a:xfrm>
              <a:off x="10141185" y="3575041"/>
              <a:ext cx="1667698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98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FF9800"/>
                  </a:solidFill>
                </a:rPr>
                <a:t>Notyfikowany</a:t>
              </a:r>
            </a:p>
            <a:p>
              <a:pPr algn="ctr"/>
              <a:r>
                <a:rPr lang="pl-PL" sz="1400" b="1">
                  <a:solidFill>
                    <a:srgbClr val="FF9800"/>
                  </a:solidFill>
                </a:rPr>
                <a:t>Poziom średni</a:t>
              </a:r>
            </a:p>
          </p:txBody>
        </p:sp>
        <p:sp>
          <p:nvSpPr>
            <p:cNvPr id="29" name="Prostokąt: zaokrąglone rogi 28">
              <a:extLst>
                <a:ext uri="{FF2B5EF4-FFF2-40B4-BE49-F238E27FC236}">
                  <a16:creationId xmlns:a16="http://schemas.microsoft.com/office/drawing/2014/main" id="{804480ED-8411-FF2C-F512-459D52D38DB5}"/>
                </a:ext>
              </a:extLst>
            </p:cNvPr>
            <p:cNvSpPr/>
            <p:nvPr/>
          </p:nvSpPr>
          <p:spPr bwMode="auto">
            <a:xfrm>
              <a:off x="10141185" y="4491895"/>
              <a:ext cx="1667698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8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FFC800"/>
                  </a:solidFill>
                </a:rPr>
                <a:t>Krajowy</a:t>
              </a:r>
            </a:p>
            <a:p>
              <a:pPr algn="ctr"/>
              <a:r>
                <a:rPr lang="pl-PL" sz="1400" b="1">
                  <a:solidFill>
                    <a:srgbClr val="FFC800"/>
                  </a:solidFill>
                </a:rPr>
                <a:t>Poziom średni</a:t>
              </a:r>
            </a:p>
          </p:txBody>
        </p:sp>
        <p:sp>
          <p:nvSpPr>
            <p:cNvPr id="30" name="Prostokąt: zaokrąglone rogi 29">
              <a:extLst>
                <a:ext uri="{FF2B5EF4-FFF2-40B4-BE49-F238E27FC236}">
                  <a16:creationId xmlns:a16="http://schemas.microsoft.com/office/drawing/2014/main" id="{6DCE44B6-E1E6-58F5-2019-0A36C136106E}"/>
                </a:ext>
              </a:extLst>
            </p:cNvPr>
            <p:cNvSpPr/>
            <p:nvPr/>
          </p:nvSpPr>
          <p:spPr bwMode="auto">
            <a:xfrm>
              <a:off x="10141185" y="5408748"/>
              <a:ext cx="1667698" cy="6967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8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400" b="1">
                  <a:solidFill>
                    <a:srgbClr val="FFC800"/>
                  </a:solidFill>
                </a:rPr>
                <a:t>Krajowy</a:t>
              </a:r>
            </a:p>
            <a:p>
              <a:pPr algn="ctr"/>
              <a:r>
                <a:rPr lang="pl-PL" sz="1400" b="1">
                  <a:solidFill>
                    <a:srgbClr val="FFC800"/>
                  </a:solidFill>
                </a:rPr>
                <a:t>Poziom średni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5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>
            <a:extLst>
              <a:ext uri="{FF2B5EF4-FFF2-40B4-BE49-F238E27FC236}">
                <a16:creationId xmlns:a16="http://schemas.microsoft.com/office/drawing/2014/main" id="{C85B41E5-59A3-8429-9C63-186CE60155BB}"/>
              </a:ext>
            </a:extLst>
          </p:cNvPr>
          <p:cNvSpPr/>
          <p:nvPr/>
        </p:nvSpPr>
        <p:spPr bwMode="auto">
          <a:xfrm>
            <a:off x="0" y="2540391"/>
            <a:ext cx="12191999" cy="3527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122CD73-AE31-B643-2E34-12295F0A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1DB173E-9035-F368-EEDB-D621BDDB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Krajowe środki vs certyfikat kwalifikowany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5C1B9EBC-C210-C713-16E0-AB190BC89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73074287-64DA-27D1-1FBC-497463723464}"/>
              </a:ext>
            </a:extLst>
          </p:cNvPr>
          <p:cNvGrpSpPr/>
          <p:nvPr/>
        </p:nvGrpSpPr>
        <p:grpSpPr>
          <a:xfrm>
            <a:off x="4035241" y="2779416"/>
            <a:ext cx="3835129" cy="3037717"/>
            <a:chOff x="766312" y="2524883"/>
            <a:chExt cx="3835129" cy="3037717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276CA71D-DA44-04C0-FA64-7E02DF9F3ABA}"/>
                </a:ext>
              </a:extLst>
            </p:cNvPr>
            <p:cNvSpPr/>
            <p:nvPr/>
          </p:nvSpPr>
          <p:spPr bwMode="auto">
            <a:xfrm>
              <a:off x="766312" y="2552700"/>
              <a:ext cx="3835128" cy="695325"/>
            </a:xfrm>
            <a:prstGeom prst="roundRect">
              <a:avLst>
                <a:gd name="adj" fmla="val 18338"/>
              </a:avLst>
            </a:prstGeom>
            <a:solidFill>
              <a:srgbClr val="00AEE8"/>
            </a:solidFill>
            <a:ln w="3175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800" b="1">
                  <a:solidFill>
                    <a:schemeClr val="bg1"/>
                  </a:solidFill>
                </a:rPr>
                <a:t>   </a:t>
              </a:r>
              <a:r>
                <a:rPr lang="en-GB" sz="1800" b="1" err="1">
                  <a:solidFill>
                    <a:schemeClr val="bg1"/>
                  </a:solidFill>
                </a:rPr>
                <a:t>Krajowe</a:t>
              </a:r>
              <a:r>
                <a:rPr lang="en-GB" sz="1800" b="1">
                  <a:solidFill>
                    <a:schemeClr val="bg1"/>
                  </a:solidFill>
                </a:rPr>
                <a:t> </a:t>
              </a:r>
              <a:r>
                <a:rPr lang="en-GB" sz="1800" b="1" err="1">
                  <a:solidFill>
                    <a:schemeClr val="bg1"/>
                  </a:solidFill>
                </a:rPr>
                <a:t>środki</a:t>
              </a:r>
              <a:endParaRPr lang="en-GB" sz="1800" b="1">
                <a:solidFill>
                  <a:schemeClr val="bg1"/>
                </a:solidFill>
              </a:endParaRPr>
            </a:p>
          </p:txBody>
        </p:sp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CF50E9D9-B8C7-019D-F81A-785A8ABD476B}"/>
                </a:ext>
              </a:extLst>
            </p:cNvPr>
            <p:cNvSpPr/>
            <p:nvPr/>
          </p:nvSpPr>
          <p:spPr bwMode="auto">
            <a:xfrm>
              <a:off x="766313" y="3300413"/>
              <a:ext cx="3835128" cy="2262187"/>
            </a:xfrm>
            <a:prstGeom prst="roundRect">
              <a:avLst>
                <a:gd name="adj" fmla="val 5002"/>
              </a:avLst>
            </a:prstGeom>
            <a:solidFill>
              <a:schemeClr val="bg1"/>
            </a:solidFill>
            <a:ln w="3175">
              <a:solidFill>
                <a:srgbClr val="00AEE8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2000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61DD8E1C-2F44-0A62-74FD-75233E39B17F}"/>
                </a:ext>
              </a:extLst>
            </p:cNvPr>
            <p:cNvSpPr txBox="1"/>
            <p:nvPr/>
          </p:nvSpPr>
          <p:spPr>
            <a:xfrm>
              <a:off x="942974" y="3702484"/>
              <a:ext cx="365846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en-GB" sz="1600"/>
                <a:t>zależność od </a:t>
              </a:r>
              <a:r>
                <a:rPr lang="en-GB" sz="1600" err="1"/>
                <a:t>infrastruktury</a:t>
              </a:r>
              <a:r>
                <a:rPr lang="en-GB" sz="1600"/>
                <a:t> </a:t>
              </a:r>
              <a:r>
                <a:rPr lang="en-GB" sz="1600" err="1"/>
                <a:t>węzła</a:t>
              </a:r>
              <a:r>
                <a:rPr lang="en-GB" sz="1600"/>
                <a:t> </a:t>
              </a:r>
              <a:r>
                <a:rPr lang="en-GB" sz="1600" err="1"/>
                <a:t>krajowego</a:t>
              </a:r>
              <a:endParaRPr lang="en-GB" sz="1600"/>
            </a:p>
            <a:p>
              <a:pPr marL="285750" indent="-285750">
                <a:spcAft>
                  <a:spcPts val="1200"/>
                </a:spcAft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en-GB" sz="1600" err="1"/>
                <a:t>brak</a:t>
              </a:r>
              <a:r>
                <a:rPr lang="en-GB" sz="1600"/>
                <a:t> SLA</a:t>
              </a:r>
            </a:p>
            <a:p>
              <a:pPr marL="285750" indent="-285750">
                <a:spcAft>
                  <a:spcPts val="1200"/>
                </a:spcAft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en-GB" sz="1600" err="1"/>
                <a:t>brak</a:t>
              </a:r>
              <a:r>
                <a:rPr lang="en-GB" sz="1600"/>
                <a:t> </a:t>
              </a:r>
              <a:r>
                <a:rPr lang="en-GB" sz="1600" err="1"/>
                <a:t>regresu</a:t>
              </a:r>
              <a:endParaRPr lang="en-GB" sz="1600"/>
            </a:p>
          </p:txBody>
        </p:sp>
        <p:pic>
          <p:nvPicPr>
            <p:cNvPr id="18" name="Obraz 17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2481B466-2FB3-8B50-6B9C-372BC7C57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5069" y="2524883"/>
              <a:ext cx="780291" cy="780291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78051274-F716-A1E4-C70C-6C498CA20461}"/>
              </a:ext>
            </a:extLst>
          </p:cNvPr>
          <p:cNvGrpSpPr/>
          <p:nvPr/>
        </p:nvGrpSpPr>
        <p:grpSpPr>
          <a:xfrm>
            <a:off x="8010844" y="2779416"/>
            <a:ext cx="3835129" cy="3009901"/>
            <a:chOff x="6410644" y="2552699"/>
            <a:chExt cx="3835129" cy="3009901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id="{CF374779-EC30-3E08-E126-EACD3C2ADF20}"/>
                </a:ext>
              </a:extLst>
            </p:cNvPr>
            <p:cNvSpPr/>
            <p:nvPr/>
          </p:nvSpPr>
          <p:spPr bwMode="auto">
            <a:xfrm>
              <a:off x="6410644" y="2552699"/>
              <a:ext cx="3835129" cy="695325"/>
            </a:xfrm>
            <a:prstGeom prst="roundRect">
              <a:avLst>
                <a:gd name="adj" fmla="val 18338"/>
              </a:avLst>
            </a:prstGeom>
            <a:solidFill>
              <a:srgbClr val="0066CC"/>
            </a:solidFill>
            <a:ln w="3175">
              <a:solidFill>
                <a:srgbClr val="0066CC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800" b="1">
                  <a:solidFill>
                    <a:schemeClr val="bg1"/>
                  </a:solidFill>
                </a:rPr>
                <a:t>         </a:t>
              </a:r>
              <a:r>
                <a:rPr lang="en-GB" sz="1800" b="1" err="1">
                  <a:solidFill>
                    <a:schemeClr val="bg1"/>
                  </a:solidFill>
                </a:rPr>
                <a:t>Usługi</a:t>
              </a:r>
              <a:r>
                <a:rPr lang="en-GB" sz="1800" b="1">
                  <a:solidFill>
                    <a:schemeClr val="bg1"/>
                  </a:solidFill>
                </a:rPr>
                <a:t> </a:t>
              </a:r>
              <a:r>
                <a:rPr lang="en-GB" sz="1800" b="1" err="1">
                  <a:solidFill>
                    <a:schemeClr val="bg1"/>
                  </a:solidFill>
                </a:rPr>
                <a:t>kwalifikowane</a:t>
              </a:r>
              <a:endParaRPr lang="en-GB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Prostokąt: zaokrąglone rogi 10">
              <a:extLst>
                <a:ext uri="{FF2B5EF4-FFF2-40B4-BE49-F238E27FC236}">
                  <a16:creationId xmlns:a16="http://schemas.microsoft.com/office/drawing/2014/main" id="{D0E8734E-CD7A-A570-9210-2B89441A470B}"/>
                </a:ext>
              </a:extLst>
            </p:cNvPr>
            <p:cNvSpPr/>
            <p:nvPr/>
          </p:nvSpPr>
          <p:spPr bwMode="auto">
            <a:xfrm>
              <a:off x="6410645" y="3300413"/>
              <a:ext cx="3835128" cy="2262187"/>
            </a:xfrm>
            <a:prstGeom prst="roundRect">
              <a:avLst>
                <a:gd name="adj" fmla="val 5002"/>
              </a:avLst>
            </a:prstGeom>
            <a:solidFill>
              <a:schemeClr val="bg1"/>
            </a:solidFill>
            <a:ln w="3175">
              <a:solidFill>
                <a:srgbClr val="0066CC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2000"/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6CB40ABF-EE4A-1AC3-16AE-F8FF6167CCA8}"/>
                </a:ext>
              </a:extLst>
            </p:cNvPr>
            <p:cNvSpPr txBox="1"/>
            <p:nvPr/>
          </p:nvSpPr>
          <p:spPr>
            <a:xfrm>
              <a:off x="6587306" y="3648075"/>
              <a:ext cx="365846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Clr>
                  <a:srgbClr val="0066CC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en-GB" sz="1600"/>
                <a:t>relacja </a:t>
              </a:r>
              <a:r>
                <a:rPr lang="en-GB" sz="1600" err="1"/>
                <a:t>umowna</a:t>
              </a:r>
              <a:r>
                <a:rPr lang="en-GB" sz="1600"/>
                <a:t>, </a:t>
              </a:r>
              <a:r>
                <a:rPr lang="en-GB" sz="1600" err="1"/>
                <a:t>odpowiedzialność</a:t>
              </a:r>
              <a:r>
                <a:rPr lang="pl-PL" sz="1600"/>
                <a:t> </a:t>
              </a:r>
              <a:r>
                <a:rPr lang="en-GB" sz="1600" err="1"/>
                <a:t>dostawcy</a:t>
              </a:r>
              <a:r>
                <a:rPr lang="en-GB" sz="1600"/>
                <a:t> </a:t>
              </a:r>
              <a:r>
                <a:rPr lang="en-GB" sz="1600" err="1"/>
                <a:t>kwalfikowanego</a:t>
              </a:r>
              <a:endParaRPr lang="en-GB" sz="1600"/>
            </a:p>
            <a:p>
              <a:pPr marL="285750" indent="-285750">
                <a:spcAft>
                  <a:spcPts val="1200"/>
                </a:spcAft>
                <a:buClr>
                  <a:srgbClr val="0066CC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en-GB" sz="1600"/>
                <a:t>SLA</a:t>
              </a:r>
            </a:p>
            <a:p>
              <a:pPr marL="285750" indent="-285750">
                <a:spcAft>
                  <a:spcPts val="1200"/>
                </a:spcAft>
                <a:buClr>
                  <a:srgbClr val="0066CC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en-GB" sz="1600" err="1"/>
                <a:t>możliwość</a:t>
              </a:r>
              <a:r>
                <a:rPr lang="en-GB" sz="1600"/>
                <a:t> </a:t>
              </a:r>
              <a:r>
                <a:rPr lang="en-GB" sz="1600" err="1"/>
                <a:t>regresu</a:t>
              </a:r>
              <a:endParaRPr lang="en-GB" sz="1600"/>
            </a:p>
          </p:txBody>
        </p:sp>
        <p:pic>
          <p:nvPicPr>
            <p:cNvPr id="20" name="Obraz 19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1840BF3E-F91B-E472-975F-15819718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9403" y="2552699"/>
              <a:ext cx="788548" cy="792676"/>
            </a:xfrm>
            <a:prstGeom prst="rect">
              <a:avLst/>
            </a:prstGeom>
          </p:spPr>
        </p:pic>
      </p:grpSp>
      <p:pic>
        <p:nvPicPr>
          <p:cNvPr id="6" name="Obraz 5" descr="Obraz zawierający zrzut ekranu, światło, zima&#10;&#10;Zawartość wygenerowana przez AI może być niepoprawna.">
            <a:extLst>
              <a:ext uri="{FF2B5EF4-FFF2-40B4-BE49-F238E27FC236}">
                <a16:creationId xmlns:a16="http://schemas.microsoft.com/office/drawing/2014/main" id="{33477D2B-F183-8894-A061-04790BA279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842" y="2817065"/>
            <a:ext cx="3752849" cy="2982084"/>
          </a:xfrm>
          <a:prstGeom prst="roundRect">
            <a:avLst>
              <a:gd name="adj" fmla="val 2489"/>
            </a:avLst>
          </a:prstGeom>
        </p:spPr>
      </p:pic>
    </p:spTree>
    <p:extLst>
      <p:ext uri="{BB962C8B-B14F-4D97-AF65-F5344CB8AC3E}">
        <p14:creationId xmlns:p14="http://schemas.microsoft.com/office/powerpoint/2010/main" val="283754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BCD18-9805-954D-BC1A-8B5516FC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03872DC4-2602-0142-5F4C-85BB0BB3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1556433"/>
            <a:ext cx="10541000" cy="817780"/>
          </a:xfrm>
        </p:spPr>
        <p:txBody>
          <a:bodyPr/>
          <a:lstStyle/>
          <a:p>
            <a:r>
              <a:rPr lang="pl-PL" sz="4400" b="1"/>
              <a:t>Logowanie do KSEF </a:t>
            </a:r>
          </a:p>
          <a:p>
            <a:r>
              <a:rPr lang="pl-PL" sz="4400" b="1">
                <a:solidFill>
                  <a:srgbClr val="00AEE8"/>
                </a:solidFill>
              </a:rPr>
              <a:t>Aplikacja Podatnika KSeF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5EF39E6-1BFA-97A7-3A62-300BE3D5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6" name="Symbol zastępczy obrazu 5" descr="Obraz zawierający Grafika, logo, Jaskrawoniebieski, design&#10;&#10;Zawartość wygenerowana przez AI może być niepoprawna.">
            <a:extLst>
              <a:ext uri="{FF2B5EF4-FFF2-40B4-BE49-F238E27FC236}">
                <a16:creationId xmlns:a16="http://schemas.microsoft.com/office/drawing/2014/main" id="{BFA95B7B-8BE6-6855-178B-C18E1189A5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5032" b="25032"/>
          <a:stretch>
            <a:fillRect/>
          </a:stretch>
        </p:blipFill>
        <p:spPr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rgbClr val="AAAFAF">
              <a:lumMod val="40000"/>
              <a:lumOff val="60000"/>
            </a:srgbClr>
          </a:solidFill>
        </p:spPr>
      </p:pic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FBCA951F-C15F-2673-B9D9-EB8B3208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CC13178-5370-6E42-E72D-3CFAA1A4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FDCF776-1441-2158-836D-8303E8D0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/>
              <a:t>Logowanie do </a:t>
            </a:r>
            <a:r>
              <a:rPr lang="pl-PL" sz="3200" err="1"/>
              <a:t>KSeF</a:t>
            </a:r>
            <a:r>
              <a:rPr lang="pl-PL" sz="3200"/>
              <a:t>: Aplikacja Podatnika </a:t>
            </a:r>
            <a:r>
              <a:rPr lang="pl-PL" sz="3200" err="1"/>
              <a:t>KSeF</a:t>
            </a:r>
            <a:r>
              <a:rPr lang="pl-PL" sz="3200"/>
              <a:t> </a:t>
            </a:r>
            <a:br>
              <a:rPr lang="pl-PL" sz="3200"/>
            </a:br>
            <a:r>
              <a:rPr lang="pl-PL" sz="3200"/>
              <a:t>– certyfikat kwalifikowany (e-podpis lub e-pieczęć)</a:t>
            </a:r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782E41BC-BB06-9BC8-900F-49C710569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5D9BA7E1-4525-A038-717F-7CA99F5E4EC5}"/>
              </a:ext>
            </a:extLst>
          </p:cNvPr>
          <p:cNvGrpSpPr/>
          <p:nvPr/>
        </p:nvGrpSpPr>
        <p:grpSpPr>
          <a:xfrm>
            <a:off x="612188" y="1905779"/>
            <a:ext cx="10815576" cy="5375618"/>
            <a:chOff x="871664" y="1501874"/>
            <a:chExt cx="10470055" cy="5203886"/>
          </a:xfrm>
        </p:grpSpPr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id="{07A17AE8-39B8-F388-3B39-470ECB82725B}"/>
                </a:ext>
              </a:extLst>
            </p:cNvPr>
            <p:cNvSpPr/>
            <p:nvPr/>
          </p:nvSpPr>
          <p:spPr>
            <a:xfrm>
              <a:off x="1406769" y="6219251"/>
              <a:ext cx="9425354" cy="9788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304800" dist="152400" dir="6840000" sx="90000" sy="9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EFE3A05E-166D-EC47-D1FA-A78ADF5F0B1E}"/>
                </a:ext>
              </a:extLst>
            </p:cNvPr>
            <p:cNvGrpSpPr/>
            <p:nvPr/>
          </p:nvGrpSpPr>
          <p:grpSpPr>
            <a:xfrm>
              <a:off x="871664" y="1501874"/>
              <a:ext cx="10470055" cy="5203886"/>
              <a:chOff x="-685940" y="1017549"/>
              <a:chExt cx="13594361" cy="6756747"/>
            </a:xfrm>
          </p:grpSpPr>
          <p:grpSp>
            <p:nvGrpSpPr>
              <p:cNvPr id="12" name="Grupa 11">
                <a:extLst>
                  <a:ext uri="{FF2B5EF4-FFF2-40B4-BE49-F238E27FC236}">
                    <a16:creationId xmlns:a16="http://schemas.microsoft.com/office/drawing/2014/main" id="{4C699F19-4B2E-8D2F-93CC-D5D6564D46CF}"/>
                  </a:ext>
                </a:extLst>
              </p:cNvPr>
              <p:cNvGrpSpPr/>
              <p:nvPr/>
            </p:nvGrpSpPr>
            <p:grpSpPr>
              <a:xfrm>
                <a:off x="616772" y="1017549"/>
                <a:ext cx="10988934" cy="6080548"/>
                <a:chOff x="1859264" y="1642896"/>
                <a:chExt cx="8569360" cy="4741717"/>
              </a:xfrm>
            </p:grpSpPr>
            <p:pic>
              <p:nvPicPr>
                <p:cNvPr id="14" name="Obraz 13" descr="Obraz zawierający siedzi, biały, stół, komputer&#10;&#10;Opis wygenerowany automatycznie">
                  <a:extLst>
                    <a:ext uri="{FF2B5EF4-FFF2-40B4-BE49-F238E27FC236}">
                      <a16:creationId xmlns:a16="http://schemas.microsoft.com/office/drawing/2014/main" id="{B26E0157-5AF2-B63A-F1AE-58E336F217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13170" y="6194572"/>
                  <a:ext cx="7894453" cy="190041"/>
                </a:xfrm>
                <a:prstGeom prst="rect">
                  <a:avLst/>
                </a:prstGeom>
              </p:spPr>
            </p:pic>
            <p:sp>
              <p:nvSpPr>
                <p:cNvPr id="15" name="Dowolny kształt: kształt 14">
                  <a:extLst>
                    <a:ext uri="{FF2B5EF4-FFF2-40B4-BE49-F238E27FC236}">
                      <a16:creationId xmlns:a16="http://schemas.microsoft.com/office/drawing/2014/main" id="{533AD802-9F34-2B6D-D46C-D50CF3CE1A49}"/>
                    </a:ext>
                  </a:extLst>
                </p:cNvPr>
                <p:cNvSpPr/>
                <p:nvPr/>
              </p:nvSpPr>
              <p:spPr bwMode="auto">
                <a:xfrm>
                  <a:off x="1859264" y="5998018"/>
                  <a:ext cx="8569360" cy="365125"/>
                </a:xfrm>
                <a:custGeom>
                  <a:avLst/>
                  <a:gdLst>
                    <a:gd name="connsiteX0" fmla="*/ 5616001 w 5616001"/>
                    <a:gd name="connsiteY0" fmla="*/ 60092 h 266007"/>
                    <a:gd name="connsiteX1" fmla="*/ 5616001 w 5616001"/>
                    <a:gd name="connsiteY1" fmla="*/ 266007 h 266007"/>
                    <a:gd name="connsiteX2" fmla="*/ 3441625 w 5616001"/>
                    <a:gd name="connsiteY2" fmla="*/ 266007 h 266007"/>
                    <a:gd name="connsiteX3" fmla="*/ 3441625 w 5616001"/>
                    <a:gd name="connsiteY3" fmla="*/ 153278 h 266007"/>
                    <a:gd name="connsiteX4" fmla="*/ 5522815 w 5616001"/>
                    <a:gd name="connsiteY4" fmla="*/ 153278 h 266007"/>
                    <a:gd name="connsiteX5" fmla="*/ 5616001 w 5616001"/>
                    <a:gd name="connsiteY5" fmla="*/ 60092 h 266007"/>
                    <a:gd name="connsiteX6" fmla="*/ 0 w 5616001"/>
                    <a:gd name="connsiteY6" fmla="*/ 0 h 266007"/>
                    <a:gd name="connsiteX7" fmla="*/ 1 w 5616001"/>
                    <a:gd name="connsiteY7" fmla="*/ 0 h 266007"/>
                    <a:gd name="connsiteX8" fmla="*/ 1 w 5616001"/>
                    <a:gd name="connsiteY8" fmla="*/ 60092 h 266007"/>
                    <a:gd name="connsiteX9" fmla="*/ 93187 w 5616001"/>
                    <a:gd name="connsiteY9" fmla="*/ 153278 h 266007"/>
                    <a:gd name="connsiteX10" fmla="*/ 2193573 w 5616001"/>
                    <a:gd name="connsiteY10" fmla="*/ 153278 h 266007"/>
                    <a:gd name="connsiteX11" fmla="*/ 2193573 w 5616001"/>
                    <a:gd name="connsiteY11" fmla="*/ 266007 h 266007"/>
                    <a:gd name="connsiteX12" fmla="*/ 0 w 5616001"/>
                    <a:gd name="connsiteY12" fmla="*/ 266007 h 266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16001" h="266007">
                      <a:moveTo>
                        <a:pt x="5616001" y="60092"/>
                      </a:moveTo>
                      <a:lnTo>
                        <a:pt x="5616001" y="266007"/>
                      </a:lnTo>
                      <a:lnTo>
                        <a:pt x="3441625" y="266007"/>
                      </a:lnTo>
                      <a:lnTo>
                        <a:pt x="3441625" y="153278"/>
                      </a:lnTo>
                      <a:lnTo>
                        <a:pt x="5522815" y="153278"/>
                      </a:lnTo>
                      <a:cubicBezTo>
                        <a:pt x="5574280" y="153278"/>
                        <a:pt x="5616001" y="111557"/>
                        <a:pt x="5616001" y="60092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60092"/>
                      </a:lnTo>
                      <a:cubicBezTo>
                        <a:pt x="1" y="111557"/>
                        <a:pt x="41722" y="153278"/>
                        <a:pt x="93187" y="153278"/>
                      </a:cubicBezTo>
                      <a:lnTo>
                        <a:pt x="2193573" y="153278"/>
                      </a:lnTo>
                      <a:lnTo>
                        <a:pt x="2193573" y="266007"/>
                      </a:lnTo>
                      <a:lnTo>
                        <a:pt x="0" y="266007"/>
                      </a:lnTo>
                      <a:close/>
                    </a:path>
                  </a:pathLst>
                </a:custGeom>
                <a:solidFill>
                  <a:srgbClr val="070604"/>
                </a:solidFill>
                <a:ln w="50800">
                  <a:solidFill>
                    <a:srgbClr val="07060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6" name="Prostokąt: zaokrąglone rogi 15">
                  <a:extLst>
                    <a:ext uri="{FF2B5EF4-FFF2-40B4-BE49-F238E27FC236}">
                      <a16:creationId xmlns:a16="http://schemas.microsoft.com/office/drawing/2014/main" id="{7AAB4333-0228-54CC-29DD-D63C4A41D91B}"/>
                    </a:ext>
                  </a:extLst>
                </p:cNvPr>
                <p:cNvSpPr/>
                <p:nvPr/>
              </p:nvSpPr>
              <p:spPr bwMode="auto">
                <a:xfrm>
                  <a:off x="1859264" y="1642896"/>
                  <a:ext cx="8569360" cy="4551674"/>
                </a:xfrm>
                <a:prstGeom prst="roundRect">
                  <a:avLst>
                    <a:gd name="adj" fmla="val 2229"/>
                  </a:avLst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</p:grpSp>
          <p:pic>
            <p:nvPicPr>
              <p:cNvPr id="13" name="Obraz 12">
                <a:extLst>
                  <a:ext uri="{FF2B5EF4-FFF2-40B4-BE49-F238E27FC236}">
                    <a16:creationId xmlns:a16="http://schemas.microsoft.com/office/drawing/2014/main" id="{95841EE6-10BA-413B-4AAF-CCC6AD11A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5940" y="6926887"/>
                <a:ext cx="13594361" cy="847409"/>
              </a:xfrm>
              <a:prstGeom prst="rect">
                <a:avLst/>
              </a:prstGeom>
            </p:spPr>
          </p:pic>
        </p:grpSp>
      </p:grpSp>
      <p:pic>
        <p:nvPicPr>
          <p:cNvPr id="6" name="Obraz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0480AF22-564D-A71B-92AA-CC56EE7BE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934" y="1968992"/>
            <a:ext cx="4937027" cy="449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2444DC7-79AE-7B87-2CB0-829E12E9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EEE1436-F966-6E72-8A82-D1EC1A1E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/>
              <a:t>Wybierz sposób logowania</a:t>
            </a:r>
          </a:p>
        </p:txBody>
      </p: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88F1A5F4-81E6-8620-013B-E82290FA0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6B8D360F-5BDF-4078-EB1A-DBD3C6C7DA8B}"/>
              </a:ext>
            </a:extLst>
          </p:cNvPr>
          <p:cNvGrpSpPr/>
          <p:nvPr/>
        </p:nvGrpSpPr>
        <p:grpSpPr>
          <a:xfrm>
            <a:off x="612188" y="1905779"/>
            <a:ext cx="10815576" cy="5375618"/>
            <a:chOff x="871664" y="1501874"/>
            <a:chExt cx="10470055" cy="5203886"/>
          </a:xfrm>
        </p:grpSpPr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D7B97F33-D117-5D1C-0FF3-C2CBB70495DE}"/>
                </a:ext>
              </a:extLst>
            </p:cNvPr>
            <p:cNvSpPr/>
            <p:nvPr/>
          </p:nvSpPr>
          <p:spPr>
            <a:xfrm>
              <a:off x="1406769" y="6219251"/>
              <a:ext cx="9425354" cy="9788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304800" dist="152400" dir="6840000" sx="90000" sy="9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CFCFD53F-25D3-1DC5-8424-6C83337E2C09}"/>
                </a:ext>
              </a:extLst>
            </p:cNvPr>
            <p:cNvGrpSpPr/>
            <p:nvPr/>
          </p:nvGrpSpPr>
          <p:grpSpPr>
            <a:xfrm>
              <a:off x="871664" y="1501874"/>
              <a:ext cx="10470055" cy="5203886"/>
              <a:chOff x="-685940" y="1017549"/>
              <a:chExt cx="13594361" cy="6756747"/>
            </a:xfrm>
          </p:grpSpPr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53B743D7-C064-0A85-CEE0-A021DC5899C3}"/>
                  </a:ext>
                </a:extLst>
              </p:cNvPr>
              <p:cNvGrpSpPr/>
              <p:nvPr/>
            </p:nvGrpSpPr>
            <p:grpSpPr>
              <a:xfrm>
                <a:off x="616772" y="1017549"/>
                <a:ext cx="10988934" cy="6080548"/>
                <a:chOff x="1859264" y="1642896"/>
                <a:chExt cx="8569360" cy="4741717"/>
              </a:xfrm>
            </p:grpSpPr>
            <p:pic>
              <p:nvPicPr>
                <p:cNvPr id="13" name="Obraz 12" descr="Obraz zawierający siedzi, biały, stół, komputer&#10;&#10;Opis wygenerowany automatycznie">
                  <a:extLst>
                    <a:ext uri="{FF2B5EF4-FFF2-40B4-BE49-F238E27FC236}">
                      <a16:creationId xmlns:a16="http://schemas.microsoft.com/office/drawing/2014/main" id="{127977A4-DF5C-24F2-6FE7-687CA679B4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13170" y="6194572"/>
                  <a:ext cx="7894453" cy="190041"/>
                </a:xfrm>
                <a:prstGeom prst="rect">
                  <a:avLst/>
                </a:prstGeom>
              </p:spPr>
            </p:pic>
            <p:sp>
              <p:nvSpPr>
                <p:cNvPr id="14" name="Dowolny kształt: kształt 13">
                  <a:extLst>
                    <a:ext uri="{FF2B5EF4-FFF2-40B4-BE49-F238E27FC236}">
                      <a16:creationId xmlns:a16="http://schemas.microsoft.com/office/drawing/2014/main" id="{7C787749-C3EA-A51F-00AF-42C8C3A7DE21}"/>
                    </a:ext>
                  </a:extLst>
                </p:cNvPr>
                <p:cNvSpPr/>
                <p:nvPr/>
              </p:nvSpPr>
              <p:spPr bwMode="auto">
                <a:xfrm>
                  <a:off x="1859264" y="5998018"/>
                  <a:ext cx="8569360" cy="365125"/>
                </a:xfrm>
                <a:custGeom>
                  <a:avLst/>
                  <a:gdLst>
                    <a:gd name="connsiteX0" fmla="*/ 5616001 w 5616001"/>
                    <a:gd name="connsiteY0" fmla="*/ 60092 h 266007"/>
                    <a:gd name="connsiteX1" fmla="*/ 5616001 w 5616001"/>
                    <a:gd name="connsiteY1" fmla="*/ 266007 h 266007"/>
                    <a:gd name="connsiteX2" fmla="*/ 3441625 w 5616001"/>
                    <a:gd name="connsiteY2" fmla="*/ 266007 h 266007"/>
                    <a:gd name="connsiteX3" fmla="*/ 3441625 w 5616001"/>
                    <a:gd name="connsiteY3" fmla="*/ 153278 h 266007"/>
                    <a:gd name="connsiteX4" fmla="*/ 5522815 w 5616001"/>
                    <a:gd name="connsiteY4" fmla="*/ 153278 h 266007"/>
                    <a:gd name="connsiteX5" fmla="*/ 5616001 w 5616001"/>
                    <a:gd name="connsiteY5" fmla="*/ 60092 h 266007"/>
                    <a:gd name="connsiteX6" fmla="*/ 0 w 5616001"/>
                    <a:gd name="connsiteY6" fmla="*/ 0 h 266007"/>
                    <a:gd name="connsiteX7" fmla="*/ 1 w 5616001"/>
                    <a:gd name="connsiteY7" fmla="*/ 0 h 266007"/>
                    <a:gd name="connsiteX8" fmla="*/ 1 w 5616001"/>
                    <a:gd name="connsiteY8" fmla="*/ 60092 h 266007"/>
                    <a:gd name="connsiteX9" fmla="*/ 93187 w 5616001"/>
                    <a:gd name="connsiteY9" fmla="*/ 153278 h 266007"/>
                    <a:gd name="connsiteX10" fmla="*/ 2193573 w 5616001"/>
                    <a:gd name="connsiteY10" fmla="*/ 153278 h 266007"/>
                    <a:gd name="connsiteX11" fmla="*/ 2193573 w 5616001"/>
                    <a:gd name="connsiteY11" fmla="*/ 266007 h 266007"/>
                    <a:gd name="connsiteX12" fmla="*/ 0 w 5616001"/>
                    <a:gd name="connsiteY12" fmla="*/ 266007 h 266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16001" h="266007">
                      <a:moveTo>
                        <a:pt x="5616001" y="60092"/>
                      </a:moveTo>
                      <a:lnTo>
                        <a:pt x="5616001" y="266007"/>
                      </a:lnTo>
                      <a:lnTo>
                        <a:pt x="3441625" y="266007"/>
                      </a:lnTo>
                      <a:lnTo>
                        <a:pt x="3441625" y="153278"/>
                      </a:lnTo>
                      <a:lnTo>
                        <a:pt x="5522815" y="153278"/>
                      </a:lnTo>
                      <a:cubicBezTo>
                        <a:pt x="5574280" y="153278"/>
                        <a:pt x="5616001" y="111557"/>
                        <a:pt x="5616001" y="60092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60092"/>
                      </a:lnTo>
                      <a:cubicBezTo>
                        <a:pt x="1" y="111557"/>
                        <a:pt x="41722" y="153278"/>
                        <a:pt x="93187" y="153278"/>
                      </a:cubicBezTo>
                      <a:lnTo>
                        <a:pt x="2193573" y="153278"/>
                      </a:lnTo>
                      <a:lnTo>
                        <a:pt x="2193573" y="266007"/>
                      </a:lnTo>
                      <a:lnTo>
                        <a:pt x="0" y="266007"/>
                      </a:lnTo>
                      <a:close/>
                    </a:path>
                  </a:pathLst>
                </a:custGeom>
                <a:solidFill>
                  <a:srgbClr val="070604"/>
                </a:solidFill>
                <a:ln w="50800">
                  <a:solidFill>
                    <a:srgbClr val="07060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5" name="Prostokąt: zaokrąglone rogi 14">
                  <a:extLst>
                    <a:ext uri="{FF2B5EF4-FFF2-40B4-BE49-F238E27FC236}">
                      <a16:creationId xmlns:a16="http://schemas.microsoft.com/office/drawing/2014/main" id="{44CBD1A9-A472-B8AB-020D-A9E1B8923504}"/>
                    </a:ext>
                  </a:extLst>
                </p:cNvPr>
                <p:cNvSpPr/>
                <p:nvPr/>
              </p:nvSpPr>
              <p:spPr bwMode="auto">
                <a:xfrm>
                  <a:off x="1859264" y="1642896"/>
                  <a:ext cx="8569360" cy="4551674"/>
                </a:xfrm>
                <a:prstGeom prst="roundRect">
                  <a:avLst>
                    <a:gd name="adj" fmla="val 2229"/>
                  </a:avLst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</p:grpSp>
          <p:pic>
            <p:nvPicPr>
              <p:cNvPr id="12" name="Obraz 11">
                <a:extLst>
                  <a:ext uri="{FF2B5EF4-FFF2-40B4-BE49-F238E27FC236}">
                    <a16:creationId xmlns:a16="http://schemas.microsoft.com/office/drawing/2014/main" id="{9299B805-392B-BE6C-B77D-63374095D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5940" y="6926887"/>
                <a:ext cx="13594361" cy="847409"/>
              </a:xfrm>
              <a:prstGeom prst="rect">
                <a:avLst/>
              </a:prstGeom>
            </p:spPr>
          </p:pic>
        </p:grpSp>
      </p:grpSp>
      <p:pic>
        <p:nvPicPr>
          <p:cNvPr id="7" name="Obraz 6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961F8492-63F4-8468-62BE-2D9FA6F57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864" y="2112439"/>
            <a:ext cx="3783887" cy="43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FAB94D9-F537-619D-4A2F-1FC7FB3B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52EEA02-6F6F-F294-18ED-EF777EE5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Wprowadź kontekst logowania</a:t>
            </a:r>
          </a:p>
        </p:txBody>
      </p:sp>
      <p:pic>
        <p:nvPicPr>
          <p:cNvPr id="5" name="Obraz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15925635-1EC3-F79E-D393-3D68B2B5E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725"/>
          <a:stretch>
            <a:fillRect/>
          </a:stretch>
        </p:blipFill>
        <p:spPr>
          <a:xfrm>
            <a:off x="4792778" y="2219611"/>
            <a:ext cx="2951047" cy="4016088"/>
          </a:xfrm>
          <a:prstGeom prst="rect">
            <a:avLst/>
          </a:prstGeo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C9D258B8-80BF-A216-D7D9-02B0F8193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0B9E1AA1-7642-852C-9CB4-24E66BF8E043}"/>
              </a:ext>
            </a:extLst>
          </p:cNvPr>
          <p:cNvGrpSpPr/>
          <p:nvPr/>
        </p:nvGrpSpPr>
        <p:grpSpPr>
          <a:xfrm>
            <a:off x="612188" y="1905779"/>
            <a:ext cx="10815576" cy="5375618"/>
            <a:chOff x="871664" y="1501874"/>
            <a:chExt cx="10470055" cy="5203886"/>
          </a:xfrm>
        </p:grpSpPr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84FC3EC3-8DD7-BA1A-704F-5379EAD09F2B}"/>
                </a:ext>
              </a:extLst>
            </p:cNvPr>
            <p:cNvSpPr/>
            <p:nvPr/>
          </p:nvSpPr>
          <p:spPr>
            <a:xfrm>
              <a:off x="1406769" y="6219251"/>
              <a:ext cx="9425354" cy="9788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304800" dist="152400" dir="6840000" sx="90000" sy="9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535B044F-7EF9-9665-2BBA-788F18A0E3EC}"/>
                </a:ext>
              </a:extLst>
            </p:cNvPr>
            <p:cNvGrpSpPr/>
            <p:nvPr/>
          </p:nvGrpSpPr>
          <p:grpSpPr>
            <a:xfrm>
              <a:off x="871664" y="1501874"/>
              <a:ext cx="10470055" cy="5203886"/>
              <a:chOff x="-685940" y="1017549"/>
              <a:chExt cx="13594361" cy="6756747"/>
            </a:xfrm>
          </p:grpSpPr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F74E8A71-2220-4EE7-AC42-1B4B00BF260C}"/>
                  </a:ext>
                </a:extLst>
              </p:cNvPr>
              <p:cNvGrpSpPr/>
              <p:nvPr/>
            </p:nvGrpSpPr>
            <p:grpSpPr>
              <a:xfrm>
                <a:off x="616772" y="1017549"/>
                <a:ext cx="10988934" cy="6080548"/>
                <a:chOff x="1859264" y="1642896"/>
                <a:chExt cx="8569360" cy="4741717"/>
              </a:xfrm>
            </p:grpSpPr>
            <p:pic>
              <p:nvPicPr>
                <p:cNvPr id="13" name="Obraz 12" descr="Obraz zawierający siedzi, biały, stół, komputer&#10;&#10;Opis wygenerowany automatycznie">
                  <a:extLst>
                    <a:ext uri="{FF2B5EF4-FFF2-40B4-BE49-F238E27FC236}">
                      <a16:creationId xmlns:a16="http://schemas.microsoft.com/office/drawing/2014/main" id="{56C0429B-F8A7-8515-567D-6D12ACF90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13170" y="6194572"/>
                  <a:ext cx="7894453" cy="190041"/>
                </a:xfrm>
                <a:prstGeom prst="rect">
                  <a:avLst/>
                </a:prstGeom>
              </p:spPr>
            </p:pic>
            <p:sp>
              <p:nvSpPr>
                <p:cNvPr id="14" name="Dowolny kształt: kształt 13">
                  <a:extLst>
                    <a:ext uri="{FF2B5EF4-FFF2-40B4-BE49-F238E27FC236}">
                      <a16:creationId xmlns:a16="http://schemas.microsoft.com/office/drawing/2014/main" id="{5BD5D28A-1E7B-35EE-7858-CA3427CFA365}"/>
                    </a:ext>
                  </a:extLst>
                </p:cNvPr>
                <p:cNvSpPr/>
                <p:nvPr/>
              </p:nvSpPr>
              <p:spPr bwMode="auto">
                <a:xfrm>
                  <a:off x="1859264" y="5998018"/>
                  <a:ext cx="8569360" cy="365125"/>
                </a:xfrm>
                <a:custGeom>
                  <a:avLst/>
                  <a:gdLst>
                    <a:gd name="connsiteX0" fmla="*/ 5616001 w 5616001"/>
                    <a:gd name="connsiteY0" fmla="*/ 60092 h 266007"/>
                    <a:gd name="connsiteX1" fmla="*/ 5616001 w 5616001"/>
                    <a:gd name="connsiteY1" fmla="*/ 266007 h 266007"/>
                    <a:gd name="connsiteX2" fmla="*/ 3441625 w 5616001"/>
                    <a:gd name="connsiteY2" fmla="*/ 266007 h 266007"/>
                    <a:gd name="connsiteX3" fmla="*/ 3441625 w 5616001"/>
                    <a:gd name="connsiteY3" fmla="*/ 153278 h 266007"/>
                    <a:gd name="connsiteX4" fmla="*/ 5522815 w 5616001"/>
                    <a:gd name="connsiteY4" fmla="*/ 153278 h 266007"/>
                    <a:gd name="connsiteX5" fmla="*/ 5616001 w 5616001"/>
                    <a:gd name="connsiteY5" fmla="*/ 60092 h 266007"/>
                    <a:gd name="connsiteX6" fmla="*/ 0 w 5616001"/>
                    <a:gd name="connsiteY6" fmla="*/ 0 h 266007"/>
                    <a:gd name="connsiteX7" fmla="*/ 1 w 5616001"/>
                    <a:gd name="connsiteY7" fmla="*/ 0 h 266007"/>
                    <a:gd name="connsiteX8" fmla="*/ 1 w 5616001"/>
                    <a:gd name="connsiteY8" fmla="*/ 60092 h 266007"/>
                    <a:gd name="connsiteX9" fmla="*/ 93187 w 5616001"/>
                    <a:gd name="connsiteY9" fmla="*/ 153278 h 266007"/>
                    <a:gd name="connsiteX10" fmla="*/ 2193573 w 5616001"/>
                    <a:gd name="connsiteY10" fmla="*/ 153278 h 266007"/>
                    <a:gd name="connsiteX11" fmla="*/ 2193573 w 5616001"/>
                    <a:gd name="connsiteY11" fmla="*/ 266007 h 266007"/>
                    <a:gd name="connsiteX12" fmla="*/ 0 w 5616001"/>
                    <a:gd name="connsiteY12" fmla="*/ 266007 h 266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16001" h="266007">
                      <a:moveTo>
                        <a:pt x="5616001" y="60092"/>
                      </a:moveTo>
                      <a:lnTo>
                        <a:pt x="5616001" y="266007"/>
                      </a:lnTo>
                      <a:lnTo>
                        <a:pt x="3441625" y="266007"/>
                      </a:lnTo>
                      <a:lnTo>
                        <a:pt x="3441625" y="153278"/>
                      </a:lnTo>
                      <a:lnTo>
                        <a:pt x="5522815" y="153278"/>
                      </a:lnTo>
                      <a:cubicBezTo>
                        <a:pt x="5574280" y="153278"/>
                        <a:pt x="5616001" y="111557"/>
                        <a:pt x="5616001" y="60092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60092"/>
                      </a:lnTo>
                      <a:cubicBezTo>
                        <a:pt x="1" y="111557"/>
                        <a:pt x="41722" y="153278"/>
                        <a:pt x="93187" y="153278"/>
                      </a:cubicBezTo>
                      <a:lnTo>
                        <a:pt x="2193573" y="153278"/>
                      </a:lnTo>
                      <a:lnTo>
                        <a:pt x="2193573" y="266007"/>
                      </a:lnTo>
                      <a:lnTo>
                        <a:pt x="0" y="266007"/>
                      </a:lnTo>
                      <a:close/>
                    </a:path>
                  </a:pathLst>
                </a:custGeom>
                <a:solidFill>
                  <a:srgbClr val="070604"/>
                </a:solidFill>
                <a:ln w="50800">
                  <a:solidFill>
                    <a:srgbClr val="07060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5" name="Prostokąt: zaokrąglone rogi 14">
                  <a:extLst>
                    <a:ext uri="{FF2B5EF4-FFF2-40B4-BE49-F238E27FC236}">
                      <a16:creationId xmlns:a16="http://schemas.microsoft.com/office/drawing/2014/main" id="{F22455C3-CF18-F9F3-2C69-8B4EB84FF941}"/>
                    </a:ext>
                  </a:extLst>
                </p:cNvPr>
                <p:cNvSpPr/>
                <p:nvPr/>
              </p:nvSpPr>
              <p:spPr bwMode="auto">
                <a:xfrm>
                  <a:off x="1859264" y="1642896"/>
                  <a:ext cx="8569360" cy="4551674"/>
                </a:xfrm>
                <a:prstGeom prst="roundRect">
                  <a:avLst>
                    <a:gd name="adj" fmla="val 2229"/>
                  </a:avLst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</p:grpSp>
          <p:pic>
            <p:nvPicPr>
              <p:cNvPr id="12" name="Obraz 11">
                <a:extLst>
                  <a:ext uri="{FF2B5EF4-FFF2-40B4-BE49-F238E27FC236}">
                    <a16:creationId xmlns:a16="http://schemas.microsoft.com/office/drawing/2014/main" id="{1E4BE2F7-E5C7-D20B-EA93-466106360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5940" y="6926887"/>
                <a:ext cx="13594361" cy="8474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742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EF12CF3-E893-C945-23AF-7989C8E5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6A7D963-9375-E66C-64D1-066DAFB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Wskaż czy certyfikat zawiera PESEL lub NIP</a:t>
            </a:r>
          </a:p>
        </p:txBody>
      </p:sp>
      <p:pic>
        <p:nvPicPr>
          <p:cNvPr id="6" name="Obraz 5" descr="Obraz zawierający tekst, Czcionka, zrzut ekranu, algebra&#10;&#10;Zawartość wygenerowana przez AI może być niepoprawna.">
            <a:extLst>
              <a:ext uri="{FF2B5EF4-FFF2-40B4-BE49-F238E27FC236}">
                <a16:creationId xmlns:a16="http://schemas.microsoft.com/office/drawing/2014/main" id="{CD21A7EE-2C99-B329-0724-21621572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38" y="2600325"/>
            <a:ext cx="8760313" cy="2333625"/>
          </a:xfrm>
          <a:prstGeom prst="rect">
            <a:avLst/>
          </a:prstGeom>
        </p:spPr>
      </p:pic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8456B1E5-5BB2-A712-6A47-1F5E4F8DD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47D9B29-2F3E-D73A-30CE-E02228C025E5}"/>
              </a:ext>
            </a:extLst>
          </p:cNvPr>
          <p:cNvGrpSpPr/>
          <p:nvPr/>
        </p:nvGrpSpPr>
        <p:grpSpPr>
          <a:xfrm>
            <a:off x="612188" y="1905779"/>
            <a:ext cx="10815576" cy="5375618"/>
            <a:chOff x="871664" y="1501874"/>
            <a:chExt cx="10470055" cy="5203886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id="{4253FC7D-E5C2-D2D3-3B22-6B705D2B8233}"/>
                </a:ext>
              </a:extLst>
            </p:cNvPr>
            <p:cNvSpPr/>
            <p:nvPr/>
          </p:nvSpPr>
          <p:spPr>
            <a:xfrm>
              <a:off x="1406769" y="6219251"/>
              <a:ext cx="9425354" cy="9788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304800" dist="152400" dir="6840000" sx="90000" sy="9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5B68429F-12C5-EA1E-C916-0EA31EA27B8C}"/>
                </a:ext>
              </a:extLst>
            </p:cNvPr>
            <p:cNvGrpSpPr/>
            <p:nvPr/>
          </p:nvGrpSpPr>
          <p:grpSpPr>
            <a:xfrm>
              <a:off x="871664" y="1501874"/>
              <a:ext cx="10470055" cy="5203886"/>
              <a:chOff x="-685940" y="1017549"/>
              <a:chExt cx="13594361" cy="6756747"/>
            </a:xfrm>
          </p:grpSpPr>
          <p:grpSp>
            <p:nvGrpSpPr>
              <p:cNvPr id="10" name="Grupa 9">
                <a:extLst>
                  <a:ext uri="{FF2B5EF4-FFF2-40B4-BE49-F238E27FC236}">
                    <a16:creationId xmlns:a16="http://schemas.microsoft.com/office/drawing/2014/main" id="{551D8376-824C-1AE9-A181-4B6995B02260}"/>
                  </a:ext>
                </a:extLst>
              </p:cNvPr>
              <p:cNvGrpSpPr/>
              <p:nvPr/>
            </p:nvGrpSpPr>
            <p:grpSpPr>
              <a:xfrm>
                <a:off x="616772" y="1017549"/>
                <a:ext cx="10988934" cy="6080548"/>
                <a:chOff x="1859264" y="1642896"/>
                <a:chExt cx="8569360" cy="4741717"/>
              </a:xfrm>
            </p:grpSpPr>
            <p:pic>
              <p:nvPicPr>
                <p:cNvPr id="12" name="Obraz 11" descr="Obraz zawierający siedzi, biały, stół, komputer&#10;&#10;Opis wygenerowany automatycznie">
                  <a:extLst>
                    <a:ext uri="{FF2B5EF4-FFF2-40B4-BE49-F238E27FC236}">
                      <a16:creationId xmlns:a16="http://schemas.microsoft.com/office/drawing/2014/main" id="{D4430D29-4629-77AF-C19A-D3B88CD278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13170" y="6194572"/>
                  <a:ext cx="7894453" cy="190041"/>
                </a:xfrm>
                <a:prstGeom prst="rect">
                  <a:avLst/>
                </a:prstGeom>
              </p:spPr>
            </p:pic>
            <p:sp>
              <p:nvSpPr>
                <p:cNvPr id="13" name="Dowolny kształt: kształt 12">
                  <a:extLst>
                    <a:ext uri="{FF2B5EF4-FFF2-40B4-BE49-F238E27FC236}">
                      <a16:creationId xmlns:a16="http://schemas.microsoft.com/office/drawing/2014/main" id="{D30DBBEC-49BC-F5C2-DF82-0C2345D73E0A}"/>
                    </a:ext>
                  </a:extLst>
                </p:cNvPr>
                <p:cNvSpPr/>
                <p:nvPr/>
              </p:nvSpPr>
              <p:spPr bwMode="auto">
                <a:xfrm>
                  <a:off x="1859264" y="5998018"/>
                  <a:ext cx="8569360" cy="365125"/>
                </a:xfrm>
                <a:custGeom>
                  <a:avLst/>
                  <a:gdLst>
                    <a:gd name="connsiteX0" fmla="*/ 5616001 w 5616001"/>
                    <a:gd name="connsiteY0" fmla="*/ 60092 h 266007"/>
                    <a:gd name="connsiteX1" fmla="*/ 5616001 w 5616001"/>
                    <a:gd name="connsiteY1" fmla="*/ 266007 h 266007"/>
                    <a:gd name="connsiteX2" fmla="*/ 3441625 w 5616001"/>
                    <a:gd name="connsiteY2" fmla="*/ 266007 h 266007"/>
                    <a:gd name="connsiteX3" fmla="*/ 3441625 w 5616001"/>
                    <a:gd name="connsiteY3" fmla="*/ 153278 h 266007"/>
                    <a:gd name="connsiteX4" fmla="*/ 5522815 w 5616001"/>
                    <a:gd name="connsiteY4" fmla="*/ 153278 h 266007"/>
                    <a:gd name="connsiteX5" fmla="*/ 5616001 w 5616001"/>
                    <a:gd name="connsiteY5" fmla="*/ 60092 h 266007"/>
                    <a:gd name="connsiteX6" fmla="*/ 0 w 5616001"/>
                    <a:gd name="connsiteY6" fmla="*/ 0 h 266007"/>
                    <a:gd name="connsiteX7" fmla="*/ 1 w 5616001"/>
                    <a:gd name="connsiteY7" fmla="*/ 0 h 266007"/>
                    <a:gd name="connsiteX8" fmla="*/ 1 w 5616001"/>
                    <a:gd name="connsiteY8" fmla="*/ 60092 h 266007"/>
                    <a:gd name="connsiteX9" fmla="*/ 93187 w 5616001"/>
                    <a:gd name="connsiteY9" fmla="*/ 153278 h 266007"/>
                    <a:gd name="connsiteX10" fmla="*/ 2193573 w 5616001"/>
                    <a:gd name="connsiteY10" fmla="*/ 153278 h 266007"/>
                    <a:gd name="connsiteX11" fmla="*/ 2193573 w 5616001"/>
                    <a:gd name="connsiteY11" fmla="*/ 266007 h 266007"/>
                    <a:gd name="connsiteX12" fmla="*/ 0 w 5616001"/>
                    <a:gd name="connsiteY12" fmla="*/ 266007 h 266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16001" h="266007">
                      <a:moveTo>
                        <a:pt x="5616001" y="60092"/>
                      </a:moveTo>
                      <a:lnTo>
                        <a:pt x="5616001" y="266007"/>
                      </a:lnTo>
                      <a:lnTo>
                        <a:pt x="3441625" y="266007"/>
                      </a:lnTo>
                      <a:lnTo>
                        <a:pt x="3441625" y="153278"/>
                      </a:lnTo>
                      <a:lnTo>
                        <a:pt x="5522815" y="153278"/>
                      </a:lnTo>
                      <a:cubicBezTo>
                        <a:pt x="5574280" y="153278"/>
                        <a:pt x="5616001" y="111557"/>
                        <a:pt x="5616001" y="60092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60092"/>
                      </a:lnTo>
                      <a:cubicBezTo>
                        <a:pt x="1" y="111557"/>
                        <a:pt x="41722" y="153278"/>
                        <a:pt x="93187" y="153278"/>
                      </a:cubicBezTo>
                      <a:lnTo>
                        <a:pt x="2193573" y="153278"/>
                      </a:lnTo>
                      <a:lnTo>
                        <a:pt x="2193573" y="266007"/>
                      </a:lnTo>
                      <a:lnTo>
                        <a:pt x="0" y="266007"/>
                      </a:lnTo>
                      <a:close/>
                    </a:path>
                  </a:pathLst>
                </a:custGeom>
                <a:solidFill>
                  <a:srgbClr val="070604"/>
                </a:solidFill>
                <a:ln w="50800">
                  <a:solidFill>
                    <a:srgbClr val="07060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4" name="Prostokąt: zaokrąglone rogi 13">
                  <a:extLst>
                    <a:ext uri="{FF2B5EF4-FFF2-40B4-BE49-F238E27FC236}">
                      <a16:creationId xmlns:a16="http://schemas.microsoft.com/office/drawing/2014/main" id="{0A805CE8-37D3-EDC1-F800-E617DE4CBECD}"/>
                    </a:ext>
                  </a:extLst>
                </p:cNvPr>
                <p:cNvSpPr/>
                <p:nvPr/>
              </p:nvSpPr>
              <p:spPr bwMode="auto">
                <a:xfrm>
                  <a:off x="1859264" y="1642896"/>
                  <a:ext cx="8569360" cy="4551674"/>
                </a:xfrm>
                <a:prstGeom prst="roundRect">
                  <a:avLst>
                    <a:gd name="adj" fmla="val 2229"/>
                  </a:avLst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</p:grpSp>
          <p:pic>
            <p:nvPicPr>
              <p:cNvPr id="11" name="Obraz 10">
                <a:extLst>
                  <a:ext uri="{FF2B5EF4-FFF2-40B4-BE49-F238E27FC236}">
                    <a16:creationId xmlns:a16="http://schemas.microsoft.com/office/drawing/2014/main" id="{406B5FD6-0744-DF94-D42B-1DB786D50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5940" y="6926887"/>
                <a:ext cx="13594361" cy="8474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9096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2">
            <a:extLst>
              <a:ext uri="{FF2B5EF4-FFF2-40B4-BE49-F238E27FC236}">
                <a16:creationId xmlns:a16="http://schemas.microsoft.com/office/drawing/2014/main" id="{8697B8BF-C294-4D25-A99F-4F9F55BF5885}"/>
              </a:ext>
            </a:extLst>
          </p:cNvPr>
          <p:cNvSpPr txBox="1">
            <a:spLocks/>
          </p:cNvSpPr>
          <p:nvPr/>
        </p:nvSpPr>
        <p:spPr>
          <a:xfrm>
            <a:off x="4295775" y="4039781"/>
            <a:ext cx="74851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l" defTabSz="121917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/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531AA497-41A6-485C-82D1-19D8048BC2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8"/>
          <a:stretch/>
        </p:blipFill>
        <p:spPr>
          <a:xfrm>
            <a:off x="-4763" y="4564959"/>
            <a:ext cx="12196763" cy="2320029"/>
          </a:xfrm>
        </p:spPr>
      </p:pic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36B90775-E1D0-61E6-AD59-B32F6B9F0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7429" y="3429000"/>
            <a:ext cx="10593786" cy="450728"/>
          </a:xfrm>
        </p:spPr>
        <p:txBody>
          <a:bodyPr>
            <a:normAutofit fontScale="62500" lnSpcReduction="20000"/>
          </a:bodyPr>
          <a:lstStyle/>
          <a:p>
            <a:r>
              <a:rPr lang="pl-PL"/>
              <a:t>Paweł Wojtaszyk 				Marcin Wolski</a:t>
            </a:r>
          </a:p>
          <a:p>
            <a:r>
              <a:rPr lang="pl-PL" sz="1800">
                <a:solidFill>
                  <a:srgbClr val="000000"/>
                </a:solidFill>
              </a:rPr>
              <a:t>Asseco Data </a:t>
            </a:r>
            <a:r>
              <a:rPr lang="pl-PL" sz="1800"/>
              <a:t>S</a:t>
            </a:r>
            <a:r>
              <a:rPr lang="pl-PL" sz="1800">
                <a:solidFill>
                  <a:srgbClr val="000000"/>
                </a:solidFill>
              </a:rPr>
              <a:t>ystems					Obserwatorium.biz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2" name="Tytuł 5">
            <a:extLst>
              <a:ext uri="{FF2B5EF4-FFF2-40B4-BE49-F238E27FC236}">
                <a16:creationId xmlns:a16="http://schemas.microsoft.com/office/drawing/2014/main" id="{BD8A167E-8126-BC4E-0A18-C08E386E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29" y="986312"/>
            <a:ext cx="10593786" cy="612527"/>
          </a:xfrm>
        </p:spPr>
        <p:txBody>
          <a:bodyPr>
            <a:noAutofit/>
          </a:bodyPr>
          <a:lstStyle/>
          <a:p>
            <a:r>
              <a:rPr lang="pl-PL">
                <a:solidFill>
                  <a:schemeClr val="tx1">
                    <a:lumMod val="95000"/>
                    <a:lumOff val="5000"/>
                  </a:schemeClr>
                </a:solidFill>
              </a:rPr>
              <a:t>Czy KSeF i pieczęć elektroniczna </a:t>
            </a:r>
            <a:br>
              <a:rPr lang="pl-PL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>
                <a:solidFill>
                  <a:schemeClr val="tx1">
                    <a:lumMod val="95000"/>
                    <a:lumOff val="5000"/>
                  </a:schemeClr>
                </a:solidFill>
              </a:rPr>
              <a:t>to dobre połączenie?</a:t>
            </a:r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B82D20A-705D-12CA-0CC4-1B4F43C25252}"/>
              </a:ext>
            </a:extLst>
          </p:cNvPr>
          <p:cNvSpPr/>
          <p:nvPr/>
        </p:nvSpPr>
        <p:spPr>
          <a:xfrm>
            <a:off x="1107429" y="2529130"/>
            <a:ext cx="10593785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sz="2900" b="1">
                <a:solidFill>
                  <a:srgbClr val="00AEE8"/>
                </a:solidFill>
                <a:latin typeface="+mj-lt"/>
                <a:cs typeface="Calibri Light" panose="020F0302020204030204" pitchFamily="34" charset="0"/>
              </a:rPr>
              <a:t>Praktyczny webinar dla firm przed obowiązkowym wdrożeniem KSeF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FDAFC0B0-5AE1-9A60-CC93-41379E81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7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97CE624-555A-459D-6D78-7014319B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F3FA11A-8706-EB79-D116-92833413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Użyj pieczęci lub podpisu kwalifikowanego</a:t>
            </a:r>
          </a:p>
        </p:txBody>
      </p:sp>
      <p:pic>
        <p:nvPicPr>
          <p:cNvPr id="5" name="Obraz 4" descr="Obraz zawierający tekst, Czcionka, zrzut ekranu&#10;&#10;Zawartość wygenerowana przez AI może być niepoprawna.">
            <a:extLst>
              <a:ext uri="{FF2B5EF4-FFF2-40B4-BE49-F238E27FC236}">
                <a16:creationId xmlns:a16="http://schemas.microsoft.com/office/drawing/2014/main" id="{E8C987A6-34E3-7CEB-467D-09A960FE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846230"/>
            <a:ext cx="6407244" cy="1950666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00C04A5D-EC17-5135-EFDA-083BB3852F8A}"/>
              </a:ext>
            </a:extLst>
          </p:cNvPr>
          <p:cNvGrpSpPr/>
          <p:nvPr/>
        </p:nvGrpSpPr>
        <p:grpSpPr>
          <a:xfrm>
            <a:off x="612188" y="1905779"/>
            <a:ext cx="10815576" cy="5375618"/>
            <a:chOff x="871664" y="1501874"/>
            <a:chExt cx="10470055" cy="5203886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8FAF49C3-8159-C9E5-7D99-E8B179995498}"/>
                </a:ext>
              </a:extLst>
            </p:cNvPr>
            <p:cNvSpPr/>
            <p:nvPr/>
          </p:nvSpPr>
          <p:spPr>
            <a:xfrm>
              <a:off x="1406769" y="6219251"/>
              <a:ext cx="9425354" cy="9788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304800" dist="152400" dir="6840000" sx="90000" sy="9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33D698DE-8A40-B07A-DD1D-524E224B0BCC}"/>
                </a:ext>
              </a:extLst>
            </p:cNvPr>
            <p:cNvGrpSpPr/>
            <p:nvPr/>
          </p:nvGrpSpPr>
          <p:grpSpPr>
            <a:xfrm>
              <a:off x="871664" y="1501874"/>
              <a:ext cx="10470055" cy="5203886"/>
              <a:chOff x="-685940" y="1017549"/>
              <a:chExt cx="13594361" cy="6756747"/>
            </a:xfrm>
          </p:grpSpPr>
          <p:grpSp>
            <p:nvGrpSpPr>
              <p:cNvPr id="9" name="Grupa 8">
                <a:extLst>
                  <a:ext uri="{FF2B5EF4-FFF2-40B4-BE49-F238E27FC236}">
                    <a16:creationId xmlns:a16="http://schemas.microsoft.com/office/drawing/2014/main" id="{E7292AB1-46DA-FE3F-7CD3-F3C404563E9D}"/>
                  </a:ext>
                </a:extLst>
              </p:cNvPr>
              <p:cNvGrpSpPr/>
              <p:nvPr/>
            </p:nvGrpSpPr>
            <p:grpSpPr>
              <a:xfrm>
                <a:off x="616772" y="1017549"/>
                <a:ext cx="10988934" cy="6080548"/>
                <a:chOff x="1859264" y="1642896"/>
                <a:chExt cx="8569360" cy="4741717"/>
              </a:xfrm>
            </p:grpSpPr>
            <p:pic>
              <p:nvPicPr>
                <p:cNvPr id="11" name="Obraz 10" descr="Obraz zawierający siedzi, biały, stół, komputer&#10;&#10;Opis wygenerowany automatycznie">
                  <a:extLst>
                    <a:ext uri="{FF2B5EF4-FFF2-40B4-BE49-F238E27FC236}">
                      <a16:creationId xmlns:a16="http://schemas.microsoft.com/office/drawing/2014/main" id="{A6E2AAFD-B8E7-F836-DCF9-49E37DD23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13170" y="6194572"/>
                  <a:ext cx="7894453" cy="190041"/>
                </a:xfrm>
                <a:prstGeom prst="rect">
                  <a:avLst/>
                </a:prstGeom>
              </p:spPr>
            </p:pic>
            <p:sp>
              <p:nvSpPr>
                <p:cNvPr id="12" name="Dowolny kształt: kształt 11">
                  <a:extLst>
                    <a:ext uri="{FF2B5EF4-FFF2-40B4-BE49-F238E27FC236}">
                      <a16:creationId xmlns:a16="http://schemas.microsoft.com/office/drawing/2014/main" id="{FA3D9F71-0D3B-45E5-19A3-F8ECF8C2985B}"/>
                    </a:ext>
                  </a:extLst>
                </p:cNvPr>
                <p:cNvSpPr/>
                <p:nvPr/>
              </p:nvSpPr>
              <p:spPr bwMode="auto">
                <a:xfrm>
                  <a:off x="1859264" y="5998018"/>
                  <a:ext cx="8569360" cy="365125"/>
                </a:xfrm>
                <a:custGeom>
                  <a:avLst/>
                  <a:gdLst>
                    <a:gd name="connsiteX0" fmla="*/ 5616001 w 5616001"/>
                    <a:gd name="connsiteY0" fmla="*/ 60092 h 266007"/>
                    <a:gd name="connsiteX1" fmla="*/ 5616001 w 5616001"/>
                    <a:gd name="connsiteY1" fmla="*/ 266007 h 266007"/>
                    <a:gd name="connsiteX2" fmla="*/ 3441625 w 5616001"/>
                    <a:gd name="connsiteY2" fmla="*/ 266007 h 266007"/>
                    <a:gd name="connsiteX3" fmla="*/ 3441625 w 5616001"/>
                    <a:gd name="connsiteY3" fmla="*/ 153278 h 266007"/>
                    <a:gd name="connsiteX4" fmla="*/ 5522815 w 5616001"/>
                    <a:gd name="connsiteY4" fmla="*/ 153278 h 266007"/>
                    <a:gd name="connsiteX5" fmla="*/ 5616001 w 5616001"/>
                    <a:gd name="connsiteY5" fmla="*/ 60092 h 266007"/>
                    <a:gd name="connsiteX6" fmla="*/ 0 w 5616001"/>
                    <a:gd name="connsiteY6" fmla="*/ 0 h 266007"/>
                    <a:gd name="connsiteX7" fmla="*/ 1 w 5616001"/>
                    <a:gd name="connsiteY7" fmla="*/ 0 h 266007"/>
                    <a:gd name="connsiteX8" fmla="*/ 1 w 5616001"/>
                    <a:gd name="connsiteY8" fmla="*/ 60092 h 266007"/>
                    <a:gd name="connsiteX9" fmla="*/ 93187 w 5616001"/>
                    <a:gd name="connsiteY9" fmla="*/ 153278 h 266007"/>
                    <a:gd name="connsiteX10" fmla="*/ 2193573 w 5616001"/>
                    <a:gd name="connsiteY10" fmla="*/ 153278 h 266007"/>
                    <a:gd name="connsiteX11" fmla="*/ 2193573 w 5616001"/>
                    <a:gd name="connsiteY11" fmla="*/ 266007 h 266007"/>
                    <a:gd name="connsiteX12" fmla="*/ 0 w 5616001"/>
                    <a:gd name="connsiteY12" fmla="*/ 266007 h 266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16001" h="266007">
                      <a:moveTo>
                        <a:pt x="5616001" y="60092"/>
                      </a:moveTo>
                      <a:lnTo>
                        <a:pt x="5616001" y="266007"/>
                      </a:lnTo>
                      <a:lnTo>
                        <a:pt x="3441625" y="266007"/>
                      </a:lnTo>
                      <a:lnTo>
                        <a:pt x="3441625" y="153278"/>
                      </a:lnTo>
                      <a:lnTo>
                        <a:pt x="5522815" y="153278"/>
                      </a:lnTo>
                      <a:cubicBezTo>
                        <a:pt x="5574280" y="153278"/>
                        <a:pt x="5616001" y="111557"/>
                        <a:pt x="5616001" y="60092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60092"/>
                      </a:lnTo>
                      <a:cubicBezTo>
                        <a:pt x="1" y="111557"/>
                        <a:pt x="41722" y="153278"/>
                        <a:pt x="93187" y="153278"/>
                      </a:cubicBezTo>
                      <a:lnTo>
                        <a:pt x="2193573" y="153278"/>
                      </a:lnTo>
                      <a:lnTo>
                        <a:pt x="2193573" y="266007"/>
                      </a:lnTo>
                      <a:lnTo>
                        <a:pt x="0" y="266007"/>
                      </a:lnTo>
                      <a:close/>
                    </a:path>
                  </a:pathLst>
                </a:custGeom>
                <a:solidFill>
                  <a:srgbClr val="070604"/>
                </a:solidFill>
                <a:ln w="50800">
                  <a:solidFill>
                    <a:srgbClr val="07060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3" name="Prostokąt: zaokrąglone rogi 12">
                  <a:extLst>
                    <a:ext uri="{FF2B5EF4-FFF2-40B4-BE49-F238E27FC236}">
                      <a16:creationId xmlns:a16="http://schemas.microsoft.com/office/drawing/2014/main" id="{9938E7E4-981F-B039-2B85-D39FA7DF6EA1}"/>
                    </a:ext>
                  </a:extLst>
                </p:cNvPr>
                <p:cNvSpPr/>
                <p:nvPr/>
              </p:nvSpPr>
              <p:spPr bwMode="auto">
                <a:xfrm>
                  <a:off x="1859264" y="1642896"/>
                  <a:ext cx="8569360" cy="4551674"/>
                </a:xfrm>
                <a:prstGeom prst="roundRect">
                  <a:avLst>
                    <a:gd name="adj" fmla="val 2229"/>
                  </a:avLst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</p:grpSp>
          <p:pic>
            <p:nvPicPr>
              <p:cNvPr id="10" name="Obraz 9">
                <a:extLst>
                  <a:ext uri="{FF2B5EF4-FFF2-40B4-BE49-F238E27FC236}">
                    <a16:creationId xmlns:a16="http://schemas.microsoft.com/office/drawing/2014/main" id="{7A4398D6-38D5-90FF-C111-ABCD8FB27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5940" y="6926887"/>
                <a:ext cx="13594361" cy="847409"/>
              </a:xfrm>
              <a:prstGeom prst="rect">
                <a:avLst/>
              </a:prstGeom>
            </p:spPr>
          </p:pic>
        </p:grpSp>
      </p:grpSp>
      <p:pic>
        <p:nvPicPr>
          <p:cNvPr id="14" name="Symbol zastępczy zawartości 7">
            <a:extLst>
              <a:ext uri="{FF2B5EF4-FFF2-40B4-BE49-F238E27FC236}">
                <a16:creationId xmlns:a16="http://schemas.microsoft.com/office/drawing/2014/main" id="{986EFD11-FF84-862B-4F3A-F16352BED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8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853860D-5D05-A426-20F3-ED798345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85392B1-D167-9417-0493-1ECD7C2D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Podpisz i dodaj plik</a:t>
            </a:r>
          </a:p>
        </p:txBody>
      </p:sp>
      <p:pic>
        <p:nvPicPr>
          <p:cNvPr id="5" name="Obraz 4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E89428EB-BB66-112F-E933-0FC9972A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507" y="2049322"/>
            <a:ext cx="8101288" cy="4409732"/>
          </a:xfrm>
          <a:prstGeom prst="rect">
            <a:avLst/>
          </a:prstGeo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928B43EC-1C87-9E8E-0981-C0B9BCC63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4B5C536B-38FC-8697-B606-1C4AD438D5FB}"/>
              </a:ext>
            </a:extLst>
          </p:cNvPr>
          <p:cNvGrpSpPr/>
          <p:nvPr/>
        </p:nvGrpSpPr>
        <p:grpSpPr>
          <a:xfrm>
            <a:off x="612188" y="1905779"/>
            <a:ext cx="10815576" cy="5375618"/>
            <a:chOff x="871664" y="1501874"/>
            <a:chExt cx="10470055" cy="5203886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id="{4D135343-D112-9B57-6B9E-020E480ABD0F}"/>
                </a:ext>
              </a:extLst>
            </p:cNvPr>
            <p:cNvSpPr/>
            <p:nvPr/>
          </p:nvSpPr>
          <p:spPr>
            <a:xfrm>
              <a:off x="1406769" y="6219251"/>
              <a:ext cx="9425354" cy="9788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304800" dist="152400" dir="6840000" sx="90000" sy="90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00D2BB72-63AD-E5E0-9E82-6FBBA933881C}"/>
                </a:ext>
              </a:extLst>
            </p:cNvPr>
            <p:cNvGrpSpPr/>
            <p:nvPr/>
          </p:nvGrpSpPr>
          <p:grpSpPr>
            <a:xfrm>
              <a:off x="871664" y="1501874"/>
              <a:ext cx="10470055" cy="5203886"/>
              <a:chOff x="-685940" y="1017549"/>
              <a:chExt cx="13594361" cy="6756747"/>
            </a:xfrm>
          </p:grpSpPr>
          <p:grpSp>
            <p:nvGrpSpPr>
              <p:cNvPr id="10" name="Grupa 9">
                <a:extLst>
                  <a:ext uri="{FF2B5EF4-FFF2-40B4-BE49-F238E27FC236}">
                    <a16:creationId xmlns:a16="http://schemas.microsoft.com/office/drawing/2014/main" id="{A34CEEC8-6877-9A14-9257-7C202BB7CF6B}"/>
                  </a:ext>
                </a:extLst>
              </p:cNvPr>
              <p:cNvGrpSpPr/>
              <p:nvPr/>
            </p:nvGrpSpPr>
            <p:grpSpPr>
              <a:xfrm>
                <a:off x="616772" y="1017549"/>
                <a:ext cx="10988934" cy="6080548"/>
                <a:chOff x="1859264" y="1642896"/>
                <a:chExt cx="8569360" cy="4741717"/>
              </a:xfrm>
            </p:grpSpPr>
            <p:pic>
              <p:nvPicPr>
                <p:cNvPr id="12" name="Obraz 11" descr="Obraz zawierający siedzi, biały, stół, komputer&#10;&#10;Opis wygenerowany automatycznie">
                  <a:extLst>
                    <a:ext uri="{FF2B5EF4-FFF2-40B4-BE49-F238E27FC236}">
                      <a16:creationId xmlns:a16="http://schemas.microsoft.com/office/drawing/2014/main" id="{76E194E2-FBAA-142F-146B-CE3A68227F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13170" y="6194572"/>
                  <a:ext cx="7894453" cy="190041"/>
                </a:xfrm>
                <a:prstGeom prst="rect">
                  <a:avLst/>
                </a:prstGeom>
              </p:spPr>
            </p:pic>
            <p:sp>
              <p:nvSpPr>
                <p:cNvPr id="13" name="Dowolny kształt: kształt 12">
                  <a:extLst>
                    <a:ext uri="{FF2B5EF4-FFF2-40B4-BE49-F238E27FC236}">
                      <a16:creationId xmlns:a16="http://schemas.microsoft.com/office/drawing/2014/main" id="{672F3400-3E13-3760-F9D1-973F3918D4D2}"/>
                    </a:ext>
                  </a:extLst>
                </p:cNvPr>
                <p:cNvSpPr/>
                <p:nvPr/>
              </p:nvSpPr>
              <p:spPr bwMode="auto">
                <a:xfrm>
                  <a:off x="1859264" y="5998018"/>
                  <a:ext cx="8569360" cy="365125"/>
                </a:xfrm>
                <a:custGeom>
                  <a:avLst/>
                  <a:gdLst>
                    <a:gd name="connsiteX0" fmla="*/ 5616001 w 5616001"/>
                    <a:gd name="connsiteY0" fmla="*/ 60092 h 266007"/>
                    <a:gd name="connsiteX1" fmla="*/ 5616001 w 5616001"/>
                    <a:gd name="connsiteY1" fmla="*/ 266007 h 266007"/>
                    <a:gd name="connsiteX2" fmla="*/ 3441625 w 5616001"/>
                    <a:gd name="connsiteY2" fmla="*/ 266007 h 266007"/>
                    <a:gd name="connsiteX3" fmla="*/ 3441625 w 5616001"/>
                    <a:gd name="connsiteY3" fmla="*/ 153278 h 266007"/>
                    <a:gd name="connsiteX4" fmla="*/ 5522815 w 5616001"/>
                    <a:gd name="connsiteY4" fmla="*/ 153278 h 266007"/>
                    <a:gd name="connsiteX5" fmla="*/ 5616001 w 5616001"/>
                    <a:gd name="connsiteY5" fmla="*/ 60092 h 266007"/>
                    <a:gd name="connsiteX6" fmla="*/ 0 w 5616001"/>
                    <a:gd name="connsiteY6" fmla="*/ 0 h 266007"/>
                    <a:gd name="connsiteX7" fmla="*/ 1 w 5616001"/>
                    <a:gd name="connsiteY7" fmla="*/ 0 h 266007"/>
                    <a:gd name="connsiteX8" fmla="*/ 1 w 5616001"/>
                    <a:gd name="connsiteY8" fmla="*/ 60092 h 266007"/>
                    <a:gd name="connsiteX9" fmla="*/ 93187 w 5616001"/>
                    <a:gd name="connsiteY9" fmla="*/ 153278 h 266007"/>
                    <a:gd name="connsiteX10" fmla="*/ 2193573 w 5616001"/>
                    <a:gd name="connsiteY10" fmla="*/ 153278 h 266007"/>
                    <a:gd name="connsiteX11" fmla="*/ 2193573 w 5616001"/>
                    <a:gd name="connsiteY11" fmla="*/ 266007 h 266007"/>
                    <a:gd name="connsiteX12" fmla="*/ 0 w 5616001"/>
                    <a:gd name="connsiteY12" fmla="*/ 266007 h 266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16001" h="266007">
                      <a:moveTo>
                        <a:pt x="5616001" y="60092"/>
                      </a:moveTo>
                      <a:lnTo>
                        <a:pt x="5616001" y="266007"/>
                      </a:lnTo>
                      <a:lnTo>
                        <a:pt x="3441625" y="266007"/>
                      </a:lnTo>
                      <a:lnTo>
                        <a:pt x="3441625" y="153278"/>
                      </a:lnTo>
                      <a:lnTo>
                        <a:pt x="5522815" y="153278"/>
                      </a:lnTo>
                      <a:cubicBezTo>
                        <a:pt x="5574280" y="153278"/>
                        <a:pt x="5616001" y="111557"/>
                        <a:pt x="5616001" y="60092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60092"/>
                      </a:lnTo>
                      <a:cubicBezTo>
                        <a:pt x="1" y="111557"/>
                        <a:pt x="41722" y="153278"/>
                        <a:pt x="93187" y="153278"/>
                      </a:cubicBezTo>
                      <a:lnTo>
                        <a:pt x="2193573" y="153278"/>
                      </a:lnTo>
                      <a:lnTo>
                        <a:pt x="2193573" y="266007"/>
                      </a:lnTo>
                      <a:lnTo>
                        <a:pt x="0" y="266007"/>
                      </a:lnTo>
                      <a:close/>
                    </a:path>
                  </a:pathLst>
                </a:custGeom>
                <a:solidFill>
                  <a:srgbClr val="070604"/>
                </a:solidFill>
                <a:ln w="50800">
                  <a:solidFill>
                    <a:srgbClr val="07060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4" name="Prostokąt: zaokrąglone rogi 13">
                  <a:extLst>
                    <a:ext uri="{FF2B5EF4-FFF2-40B4-BE49-F238E27FC236}">
                      <a16:creationId xmlns:a16="http://schemas.microsoft.com/office/drawing/2014/main" id="{CE8200FE-3757-F9D0-BF8D-FC93A0ED7D7D}"/>
                    </a:ext>
                  </a:extLst>
                </p:cNvPr>
                <p:cNvSpPr/>
                <p:nvPr/>
              </p:nvSpPr>
              <p:spPr bwMode="auto">
                <a:xfrm>
                  <a:off x="1859264" y="1642896"/>
                  <a:ext cx="8569360" cy="4551674"/>
                </a:xfrm>
                <a:prstGeom prst="roundRect">
                  <a:avLst>
                    <a:gd name="adj" fmla="val 2229"/>
                  </a:avLst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l-PL"/>
                </a:p>
              </p:txBody>
            </p:sp>
          </p:grpSp>
          <p:pic>
            <p:nvPicPr>
              <p:cNvPr id="11" name="Obraz 10">
                <a:extLst>
                  <a:ext uri="{FF2B5EF4-FFF2-40B4-BE49-F238E27FC236}">
                    <a16:creationId xmlns:a16="http://schemas.microsoft.com/office/drawing/2014/main" id="{62678D87-64BA-922A-3DD3-173FEA5A9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5940" y="6926887"/>
                <a:ext cx="13594361" cy="8474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45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C6DA35F-E007-C64A-F8C9-5403EC64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12BC32F-0DFC-847C-6796-5D1146D8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Jak opieczętować/podpisać żądanie autoryzacyjne</a:t>
            </a:r>
          </a:p>
        </p:txBody>
      </p:sp>
      <p:pic>
        <p:nvPicPr>
          <p:cNvPr id="14" name="Symbol zastępczy zawartości 7">
            <a:extLst>
              <a:ext uri="{FF2B5EF4-FFF2-40B4-BE49-F238E27FC236}">
                <a16:creationId xmlns:a16="http://schemas.microsoft.com/office/drawing/2014/main" id="{AE79ED4C-0590-5700-EE63-894822291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47D8CDCA-B374-A89A-D52B-BFD5E96A5B9B}"/>
              </a:ext>
            </a:extLst>
          </p:cNvPr>
          <p:cNvGrpSpPr/>
          <p:nvPr/>
        </p:nvGrpSpPr>
        <p:grpSpPr>
          <a:xfrm>
            <a:off x="1081547" y="1467153"/>
            <a:ext cx="10019071" cy="5254323"/>
            <a:chOff x="1081547" y="1467153"/>
            <a:chExt cx="10019071" cy="5254323"/>
          </a:xfrm>
        </p:grpSpPr>
        <p:pic>
          <p:nvPicPr>
            <p:cNvPr id="4" name="KSeF-pieczetowanie-inicjalizacji-sesji">
              <a:hlinkClick r:id="" action="ppaction://media"/>
              <a:extLst>
                <a:ext uri="{FF2B5EF4-FFF2-40B4-BE49-F238E27FC236}">
                  <a16:creationId xmlns:a16="http://schemas.microsoft.com/office/drawing/2014/main" id="{7FEADB70-26E8-AF2C-DE5F-7120A97EB81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192886" y="1522761"/>
              <a:ext cx="9796392" cy="5143106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9069D8FC-AAD1-94FB-07DB-C247ECFE67FF}"/>
                </a:ext>
              </a:extLst>
            </p:cNvPr>
            <p:cNvSpPr/>
            <p:nvPr/>
          </p:nvSpPr>
          <p:spPr bwMode="auto">
            <a:xfrm>
              <a:off x="1081547" y="1467153"/>
              <a:ext cx="10019071" cy="525432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60258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D7CDCB-2476-DCD7-AEBF-7E1A39CE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F8A1E34-B82E-4CB7-6544-C99FE6315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Korzystaj z KSeF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9CFEB6-B429-7F6D-6012-2F549E484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5" y="1605343"/>
            <a:ext cx="11203852" cy="49251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166D2647-0136-EDAA-C4B2-47CDB2769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9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1AB25BE-07F0-8052-CF36-964708B3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3B2CB92-9500-2844-7F71-0DC2A6AE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Jak wygląda dokument PDF z pieczęcią w Adobe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14420CAE-8214-E41E-9AC7-BF57608D2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pic>
        <p:nvPicPr>
          <p:cNvPr id="6" name="Obraz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23CA16B4-65A7-1FA9-DD09-E737D795B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321" y="1609438"/>
            <a:ext cx="4561840" cy="4877812"/>
          </a:xfrm>
          <a:prstGeom prst="rect">
            <a:avLst/>
          </a:prstGeom>
          <a:noFill/>
          <a:effectLst/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9B4DE50-5428-E7B9-F723-B5A814528ED0}"/>
              </a:ext>
            </a:extLst>
          </p:cNvPr>
          <p:cNvSpPr/>
          <p:nvPr/>
        </p:nvSpPr>
        <p:spPr bwMode="auto">
          <a:xfrm>
            <a:off x="7415321" y="2488270"/>
            <a:ext cx="4561840" cy="365125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8" name="Obraz 7" descr="Obraz zawierający tekst, zrzut ekranu, Czcionk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70672378-EB4D-80B5-67CB-8EB71F98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0" y="1609438"/>
            <a:ext cx="6456883" cy="1665876"/>
          </a:xfrm>
          <a:prstGeom prst="rect">
            <a:avLst/>
          </a:prstGeom>
        </p:spPr>
      </p:pic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A28F98D3-869E-46D4-D314-029E2E01B3B0}"/>
              </a:ext>
            </a:extLst>
          </p:cNvPr>
          <p:cNvSpPr/>
          <p:nvPr/>
        </p:nvSpPr>
        <p:spPr bwMode="auto">
          <a:xfrm>
            <a:off x="6983513" y="2056362"/>
            <a:ext cx="431808" cy="271404"/>
          </a:xfrm>
          <a:prstGeom prst="rightArrow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10" name="Obraz 9" descr="Obraz zawierający tekst, zrzut ekranu, wyświetlacz, Czcionka&#10;&#10;Zawartość wygenerowana przez AI może być niepoprawna.">
            <a:extLst>
              <a:ext uri="{FF2B5EF4-FFF2-40B4-BE49-F238E27FC236}">
                <a16:creationId xmlns:a16="http://schemas.microsoft.com/office/drawing/2014/main" id="{64D8BC56-ED21-293B-4725-FA293AF30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03" y="3429000"/>
            <a:ext cx="3903091" cy="341489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7B437160-6D67-426D-0B8C-2225635C11E3}"/>
              </a:ext>
            </a:extLst>
          </p:cNvPr>
          <p:cNvSpPr/>
          <p:nvPr/>
        </p:nvSpPr>
        <p:spPr bwMode="auto">
          <a:xfrm flipV="1">
            <a:off x="2640993" y="5048013"/>
            <a:ext cx="2648762" cy="948267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62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1EFA2-5540-299F-F6D5-105195833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EEE416F-D10C-EBCE-EF22-6CC811B5A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7476" y="0"/>
            <a:ext cx="9534524" cy="68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B6B34D-A979-0985-2242-178CF34B7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74502"/>
            <a:ext cx="4405942" cy="1262459"/>
          </a:xfrm>
        </p:spPr>
        <p:txBody>
          <a:bodyPr>
            <a:normAutofit lnSpcReduction="10000"/>
          </a:bodyPr>
          <a:lstStyle/>
          <a:p>
            <a:pPr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 b="1" noProof="0">
                <a:latin typeface="+mn-lt"/>
              </a:rPr>
              <a:t>Rozporządzenie eIDAS </a:t>
            </a:r>
            <a:r>
              <a:rPr lang="pl-PL" sz="1600" noProof="0">
                <a:latin typeface="+mn-lt"/>
              </a:rPr>
              <a:t>–</a:t>
            </a:r>
            <a:r>
              <a:rPr lang="pl-PL" sz="1600">
                <a:latin typeface="+mn-lt"/>
              </a:rPr>
              <a:t> </a:t>
            </a:r>
            <a:r>
              <a:rPr lang="pl-PL" sz="1600" noProof="0">
                <a:latin typeface="+mn-lt"/>
              </a:rPr>
              <a:t>wspólna podstawa </a:t>
            </a:r>
            <a:br>
              <a:rPr lang="pl-PL" sz="1600" noProof="0">
                <a:latin typeface="+mn-lt"/>
              </a:rPr>
            </a:br>
            <a:r>
              <a:rPr lang="pl-PL" sz="1600" noProof="0">
                <a:latin typeface="+mn-lt"/>
              </a:rPr>
              <a:t>na obszarze EU</a:t>
            </a:r>
          </a:p>
          <a:p>
            <a:pPr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600" b="1" noProof="0">
                <a:latin typeface="+mn-lt"/>
              </a:rPr>
              <a:t>Skutek Prawny </a:t>
            </a:r>
            <a:r>
              <a:rPr lang="pl-PL" sz="1600" noProof="0">
                <a:latin typeface="+mn-lt"/>
              </a:rPr>
              <a:t>– administracja i sądy muszą uznawać dowody kwalifikowanych usług zaufania</a:t>
            </a:r>
          </a:p>
          <a:p>
            <a:endParaRPr lang="pl-PL" noProof="0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7B8C7043-C246-AA17-F422-3F250B78EB0C}"/>
              </a:ext>
            </a:extLst>
          </p:cNvPr>
          <p:cNvSpPr/>
          <p:nvPr/>
        </p:nvSpPr>
        <p:spPr>
          <a:xfrm>
            <a:off x="8029765" y="3429000"/>
            <a:ext cx="1629049" cy="1585597"/>
          </a:xfrm>
          <a:prstGeom prst="ellipse">
            <a:avLst/>
          </a:prstGeom>
          <a:solidFill>
            <a:srgbClr val="00AEE8"/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2000" b="1" noProof="0">
                <a:solidFill>
                  <a:schemeClr val="bg1"/>
                </a:solidFill>
                <a:latin typeface="+mj-lt"/>
              </a:rPr>
              <a:t>USŁUGI </a:t>
            </a:r>
            <a:r>
              <a:rPr lang="pl-PL" sz="1950" b="1">
                <a:solidFill>
                  <a:schemeClr val="bg1"/>
                </a:solidFill>
                <a:latin typeface="+mj-lt"/>
              </a:rPr>
              <a:t>ZAUFANIA</a:t>
            </a:r>
            <a:endParaRPr lang="pl-PL" sz="1950" b="1" noProof="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74AA94E9-CCAE-B235-7D88-7C1820E2E6B6}"/>
              </a:ext>
            </a:extLst>
          </p:cNvPr>
          <p:cNvSpPr/>
          <p:nvPr/>
        </p:nvSpPr>
        <p:spPr>
          <a:xfrm>
            <a:off x="6210940" y="5183791"/>
            <a:ext cx="1440000" cy="72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400" noProof="0">
                <a:solidFill>
                  <a:schemeClr val="tx1"/>
                </a:solidFill>
                <a:latin typeface="+mj-lt"/>
              </a:rPr>
              <a:t>Składanie podpisów i pieczęci</a:t>
            </a: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C20EA5A-A348-61FF-9C63-1CCE93214B31}"/>
              </a:ext>
            </a:extLst>
          </p:cNvPr>
          <p:cNvSpPr/>
          <p:nvPr/>
        </p:nvSpPr>
        <p:spPr>
          <a:xfrm>
            <a:off x="5904141" y="3835453"/>
            <a:ext cx="1440000" cy="72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400" noProof="0">
                <a:solidFill>
                  <a:schemeClr val="tx1"/>
                </a:solidFill>
                <a:latin typeface="+mj-lt"/>
              </a:rPr>
              <a:t>Certyfikaty</a:t>
            </a:r>
          </a:p>
        </p:txBody>
      </p: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11D5799D-26A3-8390-2BFD-BBA2FEFE428F}"/>
              </a:ext>
            </a:extLst>
          </p:cNvPr>
          <p:cNvSpPr/>
          <p:nvPr/>
        </p:nvSpPr>
        <p:spPr>
          <a:xfrm>
            <a:off x="6210940" y="2416961"/>
            <a:ext cx="1440000" cy="72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400" noProof="0">
                <a:solidFill>
                  <a:schemeClr val="tx1"/>
                </a:solidFill>
                <a:latin typeface="+mj-lt"/>
              </a:rPr>
              <a:t>Walidacja podpisów i pieczęci</a:t>
            </a:r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8F48D77D-78D1-AC90-6237-CB6BC7A70E74}"/>
              </a:ext>
            </a:extLst>
          </p:cNvPr>
          <p:cNvSpPr/>
          <p:nvPr/>
        </p:nvSpPr>
        <p:spPr>
          <a:xfrm>
            <a:off x="10195398" y="3835453"/>
            <a:ext cx="1440000" cy="72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400" noProof="0">
                <a:solidFill>
                  <a:schemeClr val="tx1"/>
                </a:solidFill>
                <a:latin typeface="+mj-lt"/>
              </a:rPr>
              <a:t>Konserwacja</a:t>
            </a:r>
          </a:p>
        </p:txBody>
      </p:sp>
      <p:sp>
        <p:nvSpPr>
          <p:cNvPr id="24" name="Prostokąt: zaokrąglone rogi 23">
            <a:extLst>
              <a:ext uri="{FF2B5EF4-FFF2-40B4-BE49-F238E27FC236}">
                <a16:creationId xmlns:a16="http://schemas.microsoft.com/office/drawing/2014/main" id="{CC3BBF07-9611-F947-DACA-A5079640E3A1}"/>
              </a:ext>
            </a:extLst>
          </p:cNvPr>
          <p:cNvSpPr/>
          <p:nvPr/>
        </p:nvSpPr>
        <p:spPr>
          <a:xfrm>
            <a:off x="9988855" y="2416961"/>
            <a:ext cx="1440000" cy="72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400" noProof="0">
                <a:solidFill>
                  <a:schemeClr val="tx1"/>
                </a:solidFill>
                <a:latin typeface="+mj-lt"/>
              </a:rPr>
              <a:t>Znaczniki czasu</a:t>
            </a:r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D1A02912-5A4A-665B-EDB1-F34F4841A19B}"/>
              </a:ext>
            </a:extLst>
          </p:cNvPr>
          <p:cNvSpPr/>
          <p:nvPr/>
        </p:nvSpPr>
        <p:spPr>
          <a:xfrm>
            <a:off x="9780308" y="5183791"/>
            <a:ext cx="1440000" cy="72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solidFill>
              <a:srgbClr val="00AEE8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400" noProof="0">
                <a:solidFill>
                  <a:schemeClr val="tx1"/>
                </a:solidFill>
                <a:latin typeface="+mj-lt"/>
              </a:rPr>
              <a:t>Doręczenia elektroniczne</a:t>
            </a:r>
          </a:p>
        </p:txBody>
      </p:sp>
      <p:sp>
        <p:nvSpPr>
          <p:cNvPr id="26" name="Right Arrow 4">
            <a:extLst>
              <a:ext uri="{FF2B5EF4-FFF2-40B4-BE49-F238E27FC236}">
                <a16:creationId xmlns:a16="http://schemas.microsoft.com/office/drawing/2014/main" id="{8A590595-516E-D732-1E54-56087035098B}"/>
              </a:ext>
            </a:extLst>
          </p:cNvPr>
          <p:cNvSpPr/>
          <p:nvPr/>
        </p:nvSpPr>
        <p:spPr>
          <a:xfrm flipH="1">
            <a:off x="7319584" y="4177113"/>
            <a:ext cx="666906" cy="2569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dash"/>
            <a:tailEnd type="triangle" w="lg" len="lg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noProof="0">
              <a:solidFill>
                <a:schemeClr val="bg1"/>
              </a:solidFill>
            </a:endParaRPr>
          </a:p>
        </p:txBody>
      </p:sp>
      <p:sp>
        <p:nvSpPr>
          <p:cNvPr id="27" name="Right Arrow 4">
            <a:extLst>
              <a:ext uri="{FF2B5EF4-FFF2-40B4-BE49-F238E27FC236}">
                <a16:creationId xmlns:a16="http://schemas.microsoft.com/office/drawing/2014/main" id="{3461FEF6-96AC-B64D-2367-DE04C42234C7}"/>
              </a:ext>
            </a:extLst>
          </p:cNvPr>
          <p:cNvSpPr/>
          <p:nvPr/>
        </p:nvSpPr>
        <p:spPr>
          <a:xfrm rot="19140297" flipH="1">
            <a:off x="7577574" y="4952040"/>
            <a:ext cx="698111" cy="2569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dash"/>
            <a:tailEnd type="triangle" w="lg" len="lg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noProof="0">
              <a:solidFill>
                <a:schemeClr val="bg1"/>
              </a:solidFill>
            </a:endParaRPr>
          </a:p>
        </p:txBody>
      </p:sp>
      <p:sp>
        <p:nvSpPr>
          <p:cNvPr id="28" name="Right Arrow 4">
            <a:extLst>
              <a:ext uri="{FF2B5EF4-FFF2-40B4-BE49-F238E27FC236}">
                <a16:creationId xmlns:a16="http://schemas.microsoft.com/office/drawing/2014/main" id="{5599BCD2-9C00-8050-12A2-2BBB84675486}"/>
              </a:ext>
            </a:extLst>
          </p:cNvPr>
          <p:cNvSpPr/>
          <p:nvPr/>
        </p:nvSpPr>
        <p:spPr>
          <a:xfrm>
            <a:off x="9677562" y="4177113"/>
            <a:ext cx="495438" cy="2569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dash"/>
            <a:tailEnd type="triangle" w="lg" len="lg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noProof="0">
              <a:solidFill>
                <a:schemeClr val="bg1"/>
              </a:solidFill>
            </a:endParaRPr>
          </a:p>
        </p:txBody>
      </p:sp>
      <p:sp>
        <p:nvSpPr>
          <p:cNvPr id="29" name="Right Arrow 4">
            <a:extLst>
              <a:ext uri="{FF2B5EF4-FFF2-40B4-BE49-F238E27FC236}">
                <a16:creationId xmlns:a16="http://schemas.microsoft.com/office/drawing/2014/main" id="{9893E260-1B72-5D2A-640C-396A43DA092B}"/>
              </a:ext>
            </a:extLst>
          </p:cNvPr>
          <p:cNvSpPr/>
          <p:nvPr/>
        </p:nvSpPr>
        <p:spPr>
          <a:xfrm rot="2256852" flipH="1">
            <a:off x="7535838" y="3368489"/>
            <a:ext cx="666906" cy="2569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dash"/>
            <a:tailEnd type="triangle" w="lg" len="lg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noProof="0">
              <a:solidFill>
                <a:schemeClr val="bg1"/>
              </a:solidFill>
            </a:endParaRPr>
          </a:p>
        </p:txBody>
      </p:sp>
      <p:sp>
        <p:nvSpPr>
          <p:cNvPr id="30" name="Right Arrow 4">
            <a:extLst>
              <a:ext uri="{FF2B5EF4-FFF2-40B4-BE49-F238E27FC236}">
                <a16:creationId xmlns:a16="http://schemas.microsoft.com/office/drawing/2014/main" id="{5256F2D2-CEDB-8FAC-9288-938881430B54}"/>
              </a:ext>
            </a:extLst>
          </p:cNvPr>
          <p:cNvSpPr/>
          <p:nvPr/>
        </p:nvSpPr>
        <p:spPr>
          <a:xfrm rot="8024619" flipH="1">
            <a:off x="9324297" y="3204028"/>
            <a:ext cx="666906" cy="2569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dash"/>
            <a:tailEnd type="triangle" w="lg" len="lg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noProof="0">
              <a:solidFill>
                <a:schemeClr val="bg1"/>
              </a:solidFill>
            </a:endParaRPr>
          </a:p>
        </p:txBody>
      </p:sp>
      <p:sp>
        <p:nvSpPr>
          <p:cNvPr id="31" name="Right Arrow 4">
            <a:extLst>
              <a:ext uri="{FF2B5EF4-FFF2-40B4-BE49-F238E27FC236}">
                <a16:creationId xmlns:a16="http://schemas.microsoft.com/office/drawing/2014/main" id="{0D813A58-66AC-9F95-13D4-FB43EE8948D1}"/>
              </a:ext>
            </a:extLst>
          </p:cNvPr>
          <p:cNvSpPr/>
          <p:nvPr/>
        </p:nvSpPr>
        <p:spPr>
          <a:xfrm rot="13629033" flipH="1">
            <a:off x="9192135" y="5071797"/>
            <a:ext cx="622840" cy="25693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dash"/>
            <a:tailEnd type="triangle" w="lg" len="lg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noProof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962021-41ED-A77C-87CA-0053BDBA0295}"/>
              </a:ext>
            </a:extLst>
          </p:cNvPr>
          <p:cNvSpPr txBox="1"/>
          <p:nvPr/>
        </p:nvSpPr>
        <p:spPr>
          <a:xfrm>
            <a:off x="9702059" y="6559114"/>
            <a:ext cx="2489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© Obserwatorium.biz 04.2024</a:t>
            </a:r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75C9F671-1FC4-1ADE-52A5-8BF429305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id="{F553BF84-A550-E564-2091-EDC63558D66E}"/>
              </a:ext>
            </a:extLst>
          </p:cNvPr>
          <p:cNvSpPr txBox="1">
            <a:spLocks/>
          </p:cNvSpPr>
          <p:nvPr/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0"/>
              <a:t>Ustawodawstwo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DD1ADF4-AE81-4651-A2EF-9C958432F727}"/>
              </a:ext>
            </a:extLst>
          </p:cNvPr>
          <p:cNvSpPr/>
          <p:nvPr/>
        </p:nvSpPr>
        <p:spPr bwMode="auto">
          <a:xfrm>
            <a:off x="526630" y="6224817"/>
            <a:ext cx="1960931" cy="539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6CF22D8-B359-4703-3F78-9D1F8FC106CB}"/>
              </a:ext>
            </a:extLst>
          </p:cNvPr>
          <p:cNvGrpSpPr/>
          <p:nvPr/>
        </p:nvGrpSpPr>
        <p:grpSpPr>
          <a:xfrm>
            <a:off x="599719" y="3532758"/>
            <a:ext cx="3580098" cy="2295525"/>
            <a:chOff x="526631" y="3514725"/>
            <a:chExt cx="3580098" cy="229552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87F021CC-B569-BE4E-6AF1-9CD2B0B59C08}"/>
                </a:ext>
              </a:extLst>
            </p:cNvPr>
            <p:cNvSpPr/>
            <p:nvPr/>
          </p:nvSpPr>
          <p:spPr bwMode="auto">
            <a:xfrm>
              <a:off x="526631" y="3514725"/>
              <a:ext cx="3580098" cy="22955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0CD181BF-E2C9-758F-1496-FC6B3ED831DE}"/>
                </a:ext>
              </a:extLst>
            </p:cNvPr>
            <p:cNvGrpSpPr/>
            <p:nvPr/>
          </p:nvGrpSpPr>
          <p:grpSpPr>
            <a:xfrm>
              <a:off x="553265" y="3705996"/>
              <a:ext cx="3369969" cy="1919496"/>
              <a:chOff x="553265" y="3705996"/>
              <a:chExt cx="3369969" cy="1919496"/>
            </a:xfrm>
          </p:grpSpPr>
          <p:sp>
            <p:nvSpPr>
              <p:cNvPr id="43" name="Line Callout 1 6">
                <a:extLst>
                  <a:ext uri="{FF2B5EF4-FFF2-40B4-BE49-F238E27FC236}">
                    <a16:creationId xmlns:a16="http://schemas.microsoft.com/office/drawing/2014/main" id="{32FC540A-C063-8379-3F8B-B1093ACA7359}"/>
                  </a:ext>
                </a:extLst>
              </p:cNvPr>
              <p:cNvSpPr/>
              <p:nvPr/>
            </p:nvSpPr>
            <p:spPr>
              <a:xfrm>
                <a:off x="802727" y="4458199"/>
                <a:ext cx="3120507" cy="350652"/>
              </a:xfrm>
              <a:prstGeom prst="borderCallout1">
                <a:avLst>
                  <a:gd name="adj1" fmla="val 54024"/>
                  <a:gd name="adj2" fmla="val -6508"/>
                  <a:gd name="adj3" fmla="val 60479"/>
                  <a:gd name="adj4" fmla="val -5025"/>
                </a:avLst>
              </a:prstGeom>
              <a:solidFill>
                <a:schemeClr val="bg1">
                  <a:alpha val="9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27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pl-PL" sz="1400" noProof="0">
                    <a:solidFill>
                      <a:schemeClr val="tx1"/>
                    </a:solidFill>
                    <a:latin typeface="+mj-lt"/>
                  </a:rPr>
                  <a:t>Środki identyfikacji elektronicznej</a:t>
                </a:r>
              </a:p>
            </p:txBody>
          </p:sp>
          <p:sp>
            <p:nvSpPr>
              <p:cNvPr id="44" name="Line Callout 1 14">
                <a:extLst>
                  <a:ext uri="{FF2B5EF4-FFF2-40B4-BE49-F238E27FC236}">
                    <a16:creationId xmlns:a16="http://schemas.microsoft.com/office/drawing/2014/main" id="{74F7A6E2-0D76-14CA-8F89-FF33CC11BFFE}"/>
                  </a:ext>
                </a:extLst>
              </p:cNvPr>
              <p:cNvSpPr/>
              <p:nvPr/>
            </p:nvSpPr>
            <p:spPr>
              <a:xfrm>
                <a:off x="802727" y="4876825"/>
                <a:ext cx="3120507" cy="332794"/>
              </a:xfrm>
              <a:prstGeom prst="borderCallout1">
                <a:avLst>
                  <a:gd name="adj1" fmla="val 54024"/>
                  <a:gd name="adj2" fmla="val -6508"/>
                  <a:gd name="adj3" fmla="val 60479"/>
                  <a:gd name="adj4" fmla="val -5025"/>
                </a:avLst>
              </a:prstGeom>
              <a:solidFill>
                <a:schemeClr val="bg1">
                  <a:alpha val="9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27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pl-PL" sz="1400" noProof="0">
                    <a:solidFill>
                      <a:schemeClr val="tx1"/>
                    </a:solidFill>
                    <a:latin typeface="+mj-lt"/>
                  </a:rPr>
                  <a:t>System identyfikacji elektronicznej</a:t>
                </a:r>
              </a:p>
            </p:txBody>
          </p:sp>
          <p:sp>
            <p:nvSpPr>
              <p:cNvPr id="45" name="Line Callout 1 15">
                <a:extLst>
                  <a:ext uri="{FF2B5EF4-FFF2-40B4-BE49-F238E27FC236}">
                    <a16:creationId xmlns:a16="http://schemas.microsoft.com/office/drawing/2014/main" id="{7E2C7D82-BF89-2FD7-4960-C32A272A2202}"/>
                  </a:ext>
                </a:extLst>
              </p:cNvPr>
              <p:cNvSpPr/>
              <p:nvPr/>
            </p:nvSpPr>
            <p:spPr>
              <a:xfrm>
                <a:off x="802727" y="5292698"/>
                <a:ext cx="3120507" cy="332794"/>
              </a:xfrm>
              <a:prstGeom prst="borderCallout1">
                <a:avLst>
                  <a:gd name="adj1" fmla="val 54024"/>
                  <a:gd name="adj2" fmla="val -6508"/>
                  <a:gd name="adj3" fmla="val 60479"/>
                  <a:gd name="adj4" fmla="val -5025"/>
                </a:avLst>
              </a:prstGeom>
              <a:solidFill>
                <a:schemeClr val="bg1">
                  <a:alpha val="9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27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pl-PL" sz="1400" noProof="0">
                    <a:solidFill>
                      <a:schemeClr val="tx1"/>
                    </a:solidFill>
                    <a:latin typeface="+mj-lt"/>
                  </a:rPr>
                  <a:t>Uwierzytelnianie on-line</a:t>
                </a:r>
              </a:p>
            </p:txBody>
          </p:sp>
          <p:sp>
            <p:nvSpPr>
              <p:cNvPr id="46" name="Zaokrąglony prostokąt 5">
                <a:extLst>
                  <a:ext uri="{FF2B5EF4-FFF2-40B4-BE49-F238E27FC236}">
                    <a16:creationId xmlns:a16="http://schemas.microsoft.com/office/drawing/2014/main" id="{D1C43982-9239-B0C5-39CA-1A20F6D172AA}"/>
                  </a:ext>
                </a:extLst>
              </p:cNvPr>
              <p:cNvSpPr/>
              <p:nvPr/>
            </p:nvSpPr>
            <p:spPr>
              <a:xfrm>
                <a:off x="802726" y="3705996"/>
                <a:ext cx="3120507" cy="598988"/>
              </a:xfrm>
              <a:prstGeom prst="roundRect">
                <a:avLst>
                  <a:gd name="adj" fmla="val 0"/>
                </a:avLst>
              </a:prstGeom>
              <a:solidFill>
                <a:srgbClr val="00AEE8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127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pl-PL" sz="1600" b="1" noProof="0">
                    <a:solidFill>
                      <a:schemeClr val="bg1"/>
                    </a:solidFill>
                    <a:latin typeface="+mj-lt"/>
                  </a:rPr>
                  <a:t>Identyfikacja elektroniczna</a:t>
                </a:r>
              </a:p>
            </p:txBody>
          </p: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8D6B7DEA-FA58-336F-8286-F378FD72D171}"/>
                  </a:ext>
                </a:extLst>
              </p:cNvPr>
              <p:cNvSpPr/>
              <p:nvPr/>
            </p:nvSpPr>
            <p:spPr bwMode="auto">
              <a:xfrm>
                <a:off x="553265" y="4304984"/>
                <a:ext cx="209836" cy="13205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08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F5856-2D7F-4D49-34E4-7883D72B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841FE32-CFC8-A2A1-B7B4-84B4196F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/>
              <a:t>Dostawca usług zaufania</a:t>
            </a:r>
            <a:endParaRPr lang="en-PL" sz="320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E2BC4787-97E3-B5F4-DE6A-22FA40D6EF3A}"/>
              </a:ext>
            </a:extLst>
          </p:cNvPr>
          <p:cNvSpPr txBox="1">
            <a:spLocks/>
          </p:cNvSpPr>
          <p:nvPr/>
        </p:nvSpPr>
        <p:spPr>
          <a:xfrm>
            <a:off x="3191153" y="428703"/>
            <a:ext cx="10515600" cy="74965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000" b="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06D25D72-A495-9045-7B31-AF1F27A27920}"/>
              </a:ext>
            </a:extLst>
          </p:cNvPr>
          <p:cNvGrpSpPr/>
          <p:nvPr/>
        </p:nvGrpSpPr>
        <p:grpSpPr>
          <a:xfrm>
            <a:off x="526629" y="2900029"/>
            <a:ext cx="6139735" cy="3109770"/>
            <a:chOff x="526629" y="2900029"/>
            <a:chExt cx="6139735" cy="3109770"/>
          </a:xfrm>
        </p:grpSpPr>
        <p:sp>
          <p:nvSpPr>
            <p:cNvPr id="33" name="Prostokąt: zaokrąglone rogi 32">
              <a:extLst>
                <a:ext uri="{FF2B5EF4-FFF2-40B4-BE49-F238E27FC236}">
                  <a16:creationId xmlns:a16="http://schemas.microsoft.com/office/drawing/2014/main" id="{B12D7479-4484-59C3-5A10-7E1CC837509C}"/>
                </a:ext>
              </a:extLst>
            </p:cNvPr>
            <p:cNvSpPr/>
            <p:nvPr/>
          </p:nvSpPr>
          <p:spPr bwMode="auto">
            <a:xfrm>
              <a:off x="526629" y="2900029"/>
              <a:ext cx="6139735" cy="3109770"/>
            </a:xfrm>
            <a:prstGeom prst="roundRect">
              <a:avLst>
                <a:gd name="adj" fmla="val 2443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rgbClr val="00AEE8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0" name="Symbol zastępczy zawartości 16">
              <a:extLst>
                <a:ext uri="{FF2B5EF4-FFF2-40B4-BE49-F238E27FC236}">
                  <a16:creationId xmlns:a16="http://schemas.microsoft.com/office/drawing/2014/main" id="{95C2C4E1-5F08-A191-8503-7242BBFF6207}"/>
                </a:ext>
              </a:extLst>
            </p:cNvPr>
            <p:cNvSpPr txBox="1">
              <a:spLocks/>
            </p:cNvSpPr>
            <p:nvPr/>
          </p:nvSpPr>
          <p:spPr>
            <a:xfrm>
              <a:off x="837929" y="3530403"/>
              <a:ext cx="5543425" cy="2025208"/>
            </a:xfrm>
            <a:prstGeom prst="rect">
              <a:avLst/>
            </a:prstGeom>
          </p:spPr>
          <p:txBody>
            <a:bodyPr/>
            <a:lstStyle>
              <a:lvl1pPr marL="324000" indent="-324000" algn="l" defTabSz="1219170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Pct val="100000"/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1219170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 typeface="Calibri" panose="020F0502020204030204" pitchFamily="34" charset="0"/>
                <a:buChar char="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8000" indent="-252000" algn="l" defTabSz="1077357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 typeface="Calibri" panose="020F050202020403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943" indent="-245527" algn="l" defTabSz="1219170" rtl="0" eaLnBrk="1" latinLnBrk="0" hangingPunct="1">
                <a:spcBef>
                  <a:spcPct val="20000"/>
                </a:spcBef>
                <a:buFont typeface="Symbol" pitchFamily="18" charset="2"/>
                <a:buChar char="-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95887" indent="-234945" algn="l" defTabSz="121917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Odpowiedzialność za szkody osób fizycznych i prawnych</a:t>
              </a:r>
            </a:p>
            <a:p>
              <a:pPr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Posiadanie polityki usługi zaufania</a:t>
              </a:r>
            </a:p>
            <a:p>
              <a:pPr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Zarządzanie ryzykiem i bezpieczeństwo </a:t>
              </a:r>
            </a:p>
            <a:p>
              <a:pPr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Obowiązek zgłaszania naruszeń</a:t>
              </a:r>
            </a:p>
            <a:p>
              <a:pPr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Odpowiedzialność w zakresie NIS2</a:t>
              </a:r>
            </a:p>
            <a:p>
              <a:pPr marL="0" indent="0">
                <a:buFont typeface="Calibri" panose="020F0502020204030204" pitchFamily="34" charset="0"/>
                <a:buNone/>
              </a:pPr>
              <a:endParaRPr lang="pl-PL" sz="1800"/>
            </a:p>
          </p:txBody>
        </p:sp>
      </p:grpSp>
      <p:sp>
        <p:nvSpPr>
          <p:cNvPr id="15" name="Down Arrow 15">
            <a:extLst>
              <a:ext uri="{FF2B5EF4-FFF2-40B4-BE49-F238E27FC236}">
                <a16:creationId xmlns:a16="http://schemas.microsoft.com/office/drawing/2014/main" id="{645E5A09-D56B-3B05-D955-C35989564410}"/>
              </a:ext>
            </a:extLst>
          </p:cNvPr>
          <p:cNvSpPr/>
          <p:nvPr/>
        </p:nvSpPr>
        <p:spPr>
          <a:xfrm>
            <a:off x="8561348" y="3712829"/>
            <a:ext cx="518160" cy="31332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/>
          </a:p>
        </p:txBody>
      </p:sp>
      <p:sp>
        <p:nvSpPr>
          <p:cNvPr id="16" name="Down Arrow 16">
            <a:extLst>
              <a:ext uri="{FF2B5EF4-FFF2-40B4-BE49-F238E27FC236}">
                <a16:creationId xmlns:a16="http://schemas.microsoft.com/office/drawing/2014/main" id="{4A3B40C0-5634-144A-5F60-C1576C84CF86}"/>
              </a:ext>
            </a:extLst>
          </p:cNvPr>
          <p:cNvSpPr/>
          <p:nvPr/>
        </p:nvSpPr>
        <p:spPr>
          <a:xfrm>
            <a:off x="8561348" y="4838957"/>
            <a:ext cx="518160" cy="31332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/>
          </a:p>
        </p:txBody>
      </p:sp>
      <p:pic>
        <p:nvPicPr>
          <p:cNvPr id="2" name="Symbol zastępczy zawartości 7">
            <a:extLst>
              <a:ext uri="{FF2B5EF4-FFF2-40B4-BE49-F238E27FC236}">
                <a16:creationId xmlns:a16="http://schemas.microsoft.com/office/drawing/2014/main" id="{7CB33FC6-F7F3-2CEF-D8D7-51964BA2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1E9D383-6782-6C64-F271-BB1122521EF1}"/>
              </a:ext>
            </a:extLst>
          </p:cNvPr>
          <p:cNvSpPr txBox="1"/>
          <p:nvPr/>
        </p:nvSpPr>
        <p:spPr>
          <a:xfrm>
            <a:off x="499613" y="1799311"/>
            <a:ext cx="11165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pl-PL" sz="1800" b="1">
                <a:solidFill>
                  <a:schemeClr val="accent1"/>
                </a:solidFill>
              </a:rPr>
              <a:t>DOSTAWCA USŁUG ZAUFANIA </a:t>
            </a:r>
            <a:r>
              <a:rPr lang="pl-PL" sz="1800"/>
              <a:t>oznacza osobę fizyczną lub prawną, która świadczy przynajmniej jedną usługę zaufania, jako kwalifikowany lub niekwalifikowany dostawca usług zaufania </a:t>
            </a:r>
            <a:r>
              <a:rPr lang="pl-PL" sz="1800" i="1"/>
              <a:t>(art. 3 pkt 19)</a:t>
            </a:r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A174C361-DDE9-3156-EF74-F8D6D2ACBAC0}"/>
              </a:ext>
            </a:extLst>
          </p:cNvPr>
          <p:cNvGrpSpPr/>
          <p:nvPr/>
        </p:nvGrpSpPr>
        <p:grpSpPr>
          <a:xfrm>
            <a:off x="7480199" y="4026157"/>
            <a:ext cx="3726423" cy="812800"/>
            <a:chOff x="7108724" y="4026157"/>
            <a:chExt cx="3726423" cy="812800"/>
          </a:xfrm>
        </p:grpSpPr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1BCCAD42-BB0C-0786-7AE8-3E5E85FF9368}"/>
                </a:ext>
              </a:extLst>
            </p:cNvPr>
            <p:cNvSpPr/>
            <p:nvPr/>
          </p:nvSpPr>
          <p:spPr>
            <a:xfrm>
              <a:off x="7108724" y="4026157"/>
              <a:ext cx="3726423" cy="812800"/>
            </a:xfrm>
            <a:prstGeom prst="roundRect">
              <a:avLst/>
            </a:prstGeom>
            <a:solidFill>
              <a:srgbClr val="00AEE8"/>
            </a:solidFill>
            <a:ln>
              <a:solidFill>
                <a:srgbClr val="00AEE8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2000" b="1" noProof="0">
                  <a:solidFill>
                    <a:schemeClr val="bg1"/>
                  </a:solidFill>
                  <a:latin typeface="+mj-lt"/>
                </a:rPr>
                <a:t>Usługa zaufania</a:t>
              </a:r>
            </a:p>
          </p:txBody>
        </p:sp>
        <p:pic>
          <p:nvPicPr>
            <p:cNvPr id="6" name="Obraz 5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A0F46E3C-1665-B530-E990-2731286B0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26756" y="4026157"/>
              <a:ext cx="805757" cy="812800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34408F12-B4F7-E26D-1872-D073D5EB9EE1}"/>
              </a:ext>
            </a:extLst>
          </p:cNvPr>
          <p:cNvGrpSpPr/>
          <p:nvPr/>
        </p:nvGrpSpPr>
        <p:grpSpPr>
          <a:xfrm>
            <a:off x="7480199" y="2900029"/>
            <a:ext cx="3726424" cy="812800"/>
            <a:chOff x="7108724" y="2900029"/>
            <a:chExt cx="3726424" cy="812800"/>
          </a:xfrm>
        </p:grpSpPr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584FEC40-142F-EEAB-F149-4730860BCF37}"/>
                </a:ext>
              </a:extLst>
            </p:cNvPr>
            <p:cNvSpPr/>
            <p:nvPr/>
          </p:nvSpPr>
          <p:spPr>
            <a:xfrm>
              <a:off x="7108724" y="2900029"/>
              <a:ext cx="3726424" cy="812800"/>
            </a:xfrm>
            <a:prstGeom prst="roundRect">
              <a:avLst/>
            </a:prstGeom>
            <a:ln>
              <a:solidFill>
                <a:srgbClr val="00AEE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2000" b="1" noProof="0">
                  <a:solidFill>
                    <a:schemeClr val="tx1"/>
                  </a:solidFill>
                  <a:latin typeface="+mj-lt"/>
                </a:rPr>
                <a:t>Użytkownik</a:t>
              </a: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1EC14152-2254-C90C-D6AC-A298118C3822}"/>
                </a:ext>
              </a:extLst>
            </p:cNvPr>
            <p:cNvGrpSpPr/>
            <p:nvPr/>
          </p:nvGrpSpPr>
          <p:grpSpPr>
            <a:xfrm>
              <a:off x="7227552" y="2955836"/>
              <a:ext cx="754535" cy="754535"/>
              <a:chOff x="7227552" y="2955836"/>
              <a:chExt cx="754535" cy="754535"/>
            </a:xfrm>
          </p:grpSpPr>
          <p:pic>
            <p:nvPicPr>
              <p:cNvPr id="20" name="Obraz 19" descr="Obraz zawierający czarne, ciemność&#10;&#10;Zawartość wygenerowana przez AI może być niepoprawna.">
                <a:extLst>
                  <a:ext uri="{FF2B5EF4-FFF2-40B4-BE49-F238E27FC236}">
                    <a16:creationId xmlns:a16="http://schemas.microsoft.com/office/drawing/2014/main" id="{EEE11896-EA55-0A6E-04EA-96704E83D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227552" y="2955836"/>
                <a:ext cx="754535" cy="754535"/>
              </a:xfrm>
              <a:prstGeom prst="rect">
                <a:avLst/>
              </a:prstGeom>
            </p:spPr>
          </p:pic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61D293A0-8A06-18F5-5424-931F8A5342AB}"/>
                  </a:ext>
                </a:extLst>
              </p:cNvPr>
              <p:cNvSpPr/>
              <p:nvPr/>
            </p:nvSpPr>
            <p:spPr bwMode="auto">
              <a:xfrm>
                <a:off x="7719238" y="3078715"/>
                <a:ext cx="209022" cy="2717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22" name="Prostokąt 21">
                <a:extLst>
                  <a:ext uri="{FF2B5EF4-FFF2-40B4-BE49-F238E27FC236}">
                    <a16:creationId xmlns:a16="http://schemas.microsoft.com/office/drawing/2014/main" id="{62359EB7-09EC-7F66-7EB3-F5C8022CA1CD}"/>
                  </a:ext>
                </a:extLst>
              </p:cNvPr>
              <p:cNvSpPr/>
              <p:nvPr/>
            </p:nvSpPr>
            <p:spPr bwMode="auto">
              <a:xfrm>
                <a:off x="7286567" y="3070834"/>
                <a:ext cx="253160" cy="2717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23" name="Prostokąt 22">
                <a:extLst>
                  <a:ext uri="{FF2B5EF4-FFF2-40B4-BE49-F238E27FC236}">
                    <a16:creationId xmlns:a16="http://schemas.microsoft.com/office/drawing/2014/main" id="{3314B2EB-EE1F-8BE7-B4ED-E8BA7AD16678}"/>
                  </a:ext>
                </a:extLst>
              </p:cNvPr>
              <p:cNvSpPr/>
              <p:nvPr/>
            </p:nvSpPr>
            <p:spPr bwMode="auto">
              <a:xfrm>
                <a:off x="7822391" y="3317358"/>
                <a:ext cx="120803" cy="21304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25" name="Trójkąt równoramienny 24">
                <a:extLst>
                  <a:ext uri="{FF2B5EF4-FFF2-40B4-BE49-F238E27FC236}">
                    <a16:creationId xmlns:a16="http://schemas.microsoft.com/office/drawing/2014/main" id="{80F10B7C-2341-B924-07DB-802C315B7BE0}"/>
                  </a:ext>
                </a:extLst>
              </p:cNvPr>
              <p:cNvSpPr/>
              <p:nvPr/>
            </p:nvSpPr>
            <p:spPr bwMode="auto">
              <a:xfrm>
                <a:off x="7694168" y="3246979"/>
                <a:ext cx="189022" cy="103040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79FB81E2-2404-5B95-5206-394D145A218C}"/>
              </a:ext>
            </a:extLst>
          </p:cNvPr>
          <p:cNvGrpSpPr/>
          <p:nvPr/>
        </p:nvGrpSpPr>
        <p:grpSpPr>
          <a:xfrm>
            <a:off x="7480199" y="5152285"/>
            <a:ext cx="3726422" cy="812800"/>
            <a:chOff x="7108724" y="5152285"/>
            <a:chExt cx="3726422" cy="812800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C0767F88-590C-E665-FCDB-48F0FB97F658}"/>
                </a:ext>
              </a:extLst>
            </p:cNvPr>
            <p:cNvSpPr/>
            <p:nvPr/>
          </p:nvSpPr>
          <p:spPr>
            <a:xfrm>
              <a:off x="7108724" y="5152285"/>
              <a:ext cx="3726422" cy="812800"/>
            </a:xfrm>
            <a:prstGeom prst="roundRect">
              <a:avLst/>
            </a:prstGeom>
            <a:ln>
              <a:solidFill>
                <a:srgbClr val="00AEE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2000" b="1" noProof="0">
                  <a:solidFill>
                    <a:schemeClr val="tx1"/>
                  </a:solidFill>
                  <a:latin typeface="+mj-lt"/>
                </a:rPr>
                <a:t>Strona ufająca</a:t>
              </a:r>
            </a:p>
          </p:txBody>
        </p:sp>
        <p:pic>
          <p:nvPicPr>
            <p:cNvPr id="28" name="Obraz 27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A3274D72-85B2-1DC5-7D50-DA0C7B68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01300" y="5255701"/>
              <a:ext cx="607038" cy="605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907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906E-8EFA-FE4F-BF92-3364D44D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63F3B20E-2132-6F7E-61E6-8E43E04BF16B}"/>
              </a:ext>
            </a:extLst>
          </p:cNvPr>
          <p:cNvSpPr txBox="1">
            <a:spLocks/>
          </p:cNvSpPr>
          <p:nvPr/>
        </p:nvSpPr>
        <p:spPr>
          <a:xfrm>
            <a:off x="3191153" y="428703"/>
            <a:ext cx="10515600" cy="74965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000" b="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/>
          </a:p>
        </p:txBody>
      </p:sp>
      <p:sp>
        <p:nvSpPr>
          <p:cNvPr id="10" name="Symbol zastępczy zawartości 16">
            <a:extLst>
              <a:ext uri="{FF2B5EF4-FFF2-40B4-BE49-F238E27FC236}">
                <a16:creationId xmlns:a16="http://schemas.microsoft.com/office/drawing/2014/main" id="{643EAF9B-F895-BC18-AA3B-B25D847E89C6}"/>
              </a:ext>
            </a:extLst>
          </p:cNvPr>
          <p:cNvSpPr txBox="1">
            <a:spLocks/>
          </p:cNvSpPr>
          <p:nvPr/>
        </p:nvSpPr>
        <p:spPr>
          <a:xfrm>
            <a:off x="444659" y="1705715"/>
            <a:ext cx="10515599" cy="4551264"/>
          </a:xfrm>
          <a:prstGeom prst="rect">
            <a:avLst/>
          </a:prstGeom>
        </p:spPr>
        <p:txBody>
          <a:bodyPr/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pl-PL"/>
          </a:p>
        </p:txBody>
      </p:sp>
      <p:sp>
        <p:nvSpPr>
          <p:cNvPr id="2" name="Down Arrow 15">
            <a:extLst>
              <a:ext uri="{FF2B5EF4-FFF2-40B4-BE49-F238E27FC236}">
                <a16:creationId xmlns:a16="http://schemas.microsoft.com/office/drawing/2014/main" id="{07377D13-9677-ECC5-BF74-8A6F92357943}"/>
              </a:ext>
            </a:extLst>
          </p:cNvPr>
          <p:cNvSpPr/>
          <p:nvPr/>
        </p:nvSpPr>
        <p:spPr>
          <a:xfrm rot="19335503">
            <a:off x="4863110" y="3250627"/>
            <a:ext cx="518160" cy="133545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/>
          </a:p>
        </p:txBody>
      </p:sp>
      <p:sp>
        <p:nvSpPr>
          <p:cNvPr id="3" name="Down Arrow 15">
            <a:extLst>
              <a:ext uri="{FF2B5EF4-FFF2-40B4-BE49-F238E27FC236}">
                <a16:creationId xmlns:a16="http://schemas.microsoft.com/office/drawing/2014/main" id="{A334784A-8C55-3C21-DFDE-175967E9925B}"/>
              </a:ext>
            </a:extLst>
          </p:cNvPr>
          <p:cNvSpPr/>
          <p:nvPr/>
        </p:nvSpPr>
        <p:spPr>
          <a:xfrm rot="2313618">
            <a:off x="6809737" y="3293688"/>
            <a:ext cx="518160" cy="129046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0"/>
          </a:p>
        </p:txBody>
      </p:sp>
      <p:sp>
        <p:nvSpPr>
          <p:cNvPr id="6" name="Symbol zastępczy zawartości 16">
            <a:extLst>
              <a:ext uri="{FF2B5EF4-FFF2-40B4-BE49-F238E27FC236}">
                <a16:creationId xmlns:a16="http://schemas.microsoft.com/office/drawing/2014/main" id="{0BB7EF5F-7BF0-5EB4-14A9-3BD4BE2AF2A3}"/>
              </a:ext>
            </a:extLst>
          </p:cNvPr>
          <p:cNvSpPr txBox="1">
            <a:spLocks/>
          </p:cNvSpPr>
          <p:nvPr/>
        </p:nvSpPr>
        <p:spPr>
          <a:xfrm>
            <a:off x="838199" y="5635149"/>
            <a:ext cx="10515599" cy="749300"/>
          </a:xfrm>
          <a:prstGeom prst="rect">
            <a:avLst/>
          </a:prstGeom>
        </p:spPr>
        <p:txBody>
          <a:bodyPr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pl-PL" b="1" i="1"/>
              <a:t>eIDAS</a:t>
            </a:r>
            <a:r>
              <a:rPr lang="pl-PL" i="1"/>
              <a:t> Art. 13 </a:t>
            </a:r>
            <a:br>
              <a:rPr lang="pl-PL"/>
            </a:br>
            <a:r>
              <a:rPr lang="pl-PL" i="1"/>
              <a:t>Odpowiedzialność i ciężar dowodu przepisy dotyczące każdej z usług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51C0E0CD-4071-1DAB-2DF7-305AFA3787D1}"/>
              </a:ext>
            </a:extLst>
          </p:cNvPr>
          <p:cNvSpPr/>
          <p:nvPr/>
        </p:nvSpPr>
        <p:spPr>
          <a:xfrm>
            <a:off x="4287885" y="4509457"/>
            <a:ext cx="3616226" cy="812800"/>
          </a:xfrm>
          <a:prstGeom prst="roundRect">
            <a:avLst>
              <a:gd name="adj" fmla="val 50000"/>
            </a:avLst>
          </a:prstGeom>
          <a:solidFill>
            <a:srgbClr val="5C53BD"/>
          </a:solidFill>
          <a:ln>
            <a:solidFill>
              <a:srgbClr val="5C53B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noProof="0">
                <a:solidFill>
                  <a:schemeClr val="bg1"/>
                </a:solidFill>
                <a:latin typeface="+mj-lt"/>
              </a:rPr>
              <a:t>       Usługa zaufania</a:t>
            </a:r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8B082DCC-F95C-851B-6DA9-133342AE5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59E795-2030-47FF-7D6E-D74815A4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>
            <a:noAutofit/>
          </a:bodyPr>
          <a:lstStyle/>
          <a:p>
            <a:r>
              <a:rPr lang="pl-PL" sz="3200"/>
              <a:t>Dostawca usług zaufania</a:t>
            </a:r>
            <a:endParaRPr lang="en-PL" sz="3200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0EDC7E82-6B41-2706-C06E-660D9343B559}"/>
              </a:ext>
            </a:extLst>
          </p:cNvPr>
          <p:cNvGrpSpPr/>
          <p:nvPr/>
        </p:nvGrpSpPr>
        <p:grpSpPr>
          <a:xfrm>
            <a:off x="7232072" y="1853202"/>
            <a:ext cx="3345878" cy="2296495"/>
            <a:chOff x="7232072" y="1853202"/>
            <a:chExt cx="3345878" cy="229649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7921751-677B-448F-866D-66179FDCD25D}"/>
                </a:ext>
              </a:extLst>
            </p:cNvPr>
            <p:cNvSpPr/>
            <p:nvPr/>
          </p:nvSpPr>
          <p:spPr>
            <a:xfrm>
              <a:off x="7232073" y="1872352"/>
              <a:ext cx="3345875" cy="618368"/>
            </a:xfrm>
            <a:prstGeom prst="roundRect">
              <a:avLst>
                <a:gd name="adj" fmla="val 17152"/>
              </a:avLst>
            </a:prstGeom>
            <a:solidFill>
              <a:srgbClr val="0066CC"/>
            </a:solidFill>
            <a:ln>
              <a:solidFill>
                <a:srgbClr val="0066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endParaRPr lang="pl-PL" sz="1600" noProof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AC3A07DC-2C08-3971-0814-BE40A5FEEFA9}"/>
                </a:ext>
              </a:extLst>
            </p:cNvPr>
            <p:cNvSpPr/>
            <p:nvPr/>
          </p:nvSpPr>
          <p:spPr>
            <a:xfrm>
              <a:off x="7232075" y="2589649"/>
              <a:ext cx="3345875" cy="1560048"/>
            </a:xfrm>
            <a:prstGeom prst="roundRect">
              <a:avLst>
                <a:gd name="adj" fmla="val 9340"/>
              </a:avLst>
            </a:prstGeom>
            <a:ln>
              <a:solidFill>
                <a:srgbClr val="0066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Clr>
                  <a:srgbClr val="0066CC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>
                  <a:solidFill>
                    <a:schemeClr val="tx1"/>
                  </a:solidFill>
                  <a:latin typeface="+mj-lt"/>
                </a:rPr>
                <a:t>Dopuszczalność jako dowodu </a:t>
              </a:r>
              <a:br>
                <a:rPr lang="pl-PL" sz="1600">
                  <a:solidFill>
                    <a:schemeClr val="tx1"/>
                  </a:solidFill>
                  <a:latin typeface="+mj-lt"/>
                </a:rPr>
              </a:br>
              <a:r>
                <a:rPr lang="pl-PL" sz="1600">
                  <a:solidFill>
                    <a:schemeClr val="tx1"/>
                  </a:solidFill>
                  <a:latin typeface="+mj-lt"/>
                </a:rPr>
                <a:t>w postępowaniach</a:t>
              </a:r>
            </a:p>
            <a:p>
              <a:pPr marL="285750" indent="-285750">
                <a:buClr>
                  <a:srgbClr val="0066CC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>
                  <a:solidFill>
                    <a:schemeClr val="tx1"/>
                  </a:solidFill>
                  <a:latin typeface="+mj-lt"/>
                </a:rPr>
                <a:t>Ciężar dowodowy szkody po stronie osoby zgłaszającej szkodę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A1C969EC-A8B7-2B3C-33BD-04E5841CD0EE}"/>
                </a:ext>
              </a:extLst>
            </p:cNvPr>
            <p:cNvSpPr txBox="1"/>
            <p:nvPr/>
          </p:nvSpPr>
          <p:spPr>
            <a:xfrm>
              <a:off x="7232072" y="2014292"/>
              <a:ext cx="33458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l-PL" sz="2000" b="1" noProof="0">
                  <a:solidFill>
                    <a:schemeClr val="bg1"/>
                  </a:solidFill>
                  <a:latin typeface="+mj-lt"/>
                </a:rPr>
                <a:t>    </a:t>
              </a:r>
              <a:r>
                <a:rPr lang="pl-PL" sz="2000" b="1">
                  <a:solidFill>
                    <a:schemeClr val="bg1"/>
                  </a:solidFill>
                  <a:latin typeface="+mj-lt"/>
                </a:rPr>
                <a:t>Niekwalifikowany</a:t>
              </a:r>
              <a:endParaRPr lang="pl-PL" sz="2000" b="1" noProof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9" name="Obraz 18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B8DE5A92-DA4B-6EE0-651C-E7465FB60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6981" y="1853202"/>
              <a:ext cx="653248" cy="656668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EFC3B6C0-8BAB-D24F-CB5C-CA9D4601B060}"/>
              </a:ext>
            </a:extLst>
          </p:cNvPr>
          <p:cNvGrpSpPr/>
          <p:nvPr/>
        </p:nvGrpSpPr>
        <p:grpSpPr>
          <a:xfrm>
            <a:off x="1614051" y="1872352"/>
            <a:ext cx="3345876" cy="2277345"/>
            <a:chOff x="1614051" y="1872352"/>
            <a:chExt cx="3345876" cy="2277345"/>
          </a:xfrm>
        </p:grpSpPr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F44CF0C9-01D0-4209-C8CC-D27245C14CFE}"/>
                </a:ext>
              </a:extLst>
            </p:cNvPr>
            <p:cNvSpPr/>
            <p:nvPr/>
          </p:nvSpPr>
          <p:spPr>
            <a:xfrm>
              <a:off x="1614052" y="1872352"/>
              <a:ext cx="3345875" cy="618368"/>
            </a:xfrm>
            <a:prstGeom prst="roundRect">
              <a:avLst>
                <a:gd name="adj" fmla="val 17152"/>
              </a:avLst>
            </a:prstGeom>
            <a:solidFill>
              <a:srgbClr val="00AEE8"/>
            </a:solidFill>
            <a:ln>
              <a:solidFill>
                <a:srgbClr val="00AEE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endParaRPr lang="pl-PL" sz="1600" noProof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Rounded Rectangle 14">
              <a:extLst>
                <a:ext uri="{FF2B5EF4-FFF2-40B4-BE49-F238E27FC236}">
                  <a16:creationId xmlns:a16="http://schemas.microsoft.com/office/drawing/2014/main" id="{86C79AA9-D4D0-919D-8CB7-C1B7187520F6}"/>
                </a:ext>
              </a:extLst>
            </p:cNvPr>
            <p:cNvSpPr/>
            <p:nvPr/>
          </p:nvSpPr>
          <p:spPr>
            <a:xfrm>
              <a:off x="1614052" y="2589649"/>
              <a:ext cx="3345875" cy="1560048"/>
            </a:xfrm>
            <a:prstGeom prst="roundRect">
              <a:avLst>
                <a:gd name="adj" fmla="val 6287"/>
              </a:avLst>
            </a:prstGeom>
            <a:ln>
              <a:solidFill>
                <a:srgbClr val="00AEE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 noProof="0">
                  <a:solidFill>
                    <a:schemeClr val="tx1"/>
                  </a:solidFill>
                  <a:latin typeface="+mj-lt"/>
                </a:rPr>
                <a:t>Domniemania prawne dowodów</a:t>
              </a:r>
            </a:p>
            <a:p>
              <a:pPr marL="285750" indent="-28575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 noProof="0">
                  <a:solidFill>
                    <a:schemeClr val="tx1"/>
                  </a:solidFill>
                  <a:latin typeface="+mj-lt"/>
                </a:rPr>
                <a:t>Domniemanie zaniedbania dostawcy w przypadku szkody odbiorcy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7B97DE17-5A0E-F754-863B-3AF93F4944C4}"/>
                </a:ext>
              </a:extLst>
            </p:cNvPr>
            <p:cNvSpPr txBox="1"/>
            <p:nvPr/>
          </p:nvSpPr>
          <p:spPr>
            <a:xfrm>
              <a:off x="1614051" y="2000452"/>
              <a:ext cx="33458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l-PL" sz="2000" b="1" noProof="0">
                  <a:solidFill>
                    <a:schemeClr val="bg1"/>
                  </a:solidFill>
                  <a:latin typeface="+mj-lt"/>
                </a:rPr>
                <a:t>    </a:t>
              </a:r>
              <a:r>
                <a:rPr lang="pl-PL" sz="2000" b="1">
                  <a:solidFill>
                    <a:schemeClr val="bg1"/>
                  </a:solidFill>
                  <a:latin typeface="+mj-lt"/>
                </a:rPr>
                <a:t>Kwalifikowany</a:t>
              </a:r>
              <a:endParaRPr lang="pl-PL" sz="2000" b="1" noProof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1" name="Obraz 20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A1D50140-182B-E2E5-3167-A5C3CE85D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5268" y="1872352"/>
              <a:ext cx="652107" cy="657808"/>
            </a:xfrm>
            <a:prstGeom prst="rect">
              <a:avLst/>
            </a:prstGeom>
          </p:spPr>
        </p:pic>
      </p:grpSp>
      <p:pic>
        <p:nvPicPr>
          <p:cNvPr id="22" name="Obraz 21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377EEBEB-77B6-7B3A-AC57-EFD4C1484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599" y="4492021"/>
            <a:ext cx="80575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Obraz zawierający kobieta, osoba, okno&#10;&#10;Opis wygenerowany automatycznie">
            <a:extLst>
              <a:ext uri="{FF2B5EF4-FFF2-40B4-BE49-F238E27FC236}">
                <a16:creationId xmlns:a16="http://schemas.microsoft.com/office/drawing/2014/main" id="{B4BFEB9C-B426-D02A-EAE8-C50E3436C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8" r="37746"/>
          <a:stretch/>
        </p:blipFill>
        <p:spPr>
          <a:xfrm>
            <a:off x="7382832" y="0"/>
            <a:ext cx="4805609" cy="6858000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C9ABDB5-8C2B-9019-F4E5-EA853DD7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A2EADB-F15B-CC27-D86D-AAA8027F41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38" y="2008710"/>
            <a:ext cx="6709959" cy="1420290"/>
          </a:xfrm>
        </p:spPr>
        <p:txBody>
          <a:bodyPr/>
          <a:lstStyle/>
          <a:p>
            <a:pPr marL="0" indent="0">
              <a:buNone/>
            </a:pPr>
            <a:r>
              <a:rPr lang="pl-PL" b="1" spc="-13">
                <a:solidFill>
                  <a:srgbClr val="00AEE8"/>
                </a:solidFill>
                <a:cs typeface="Carlito"/>
              </a:rPr>
              <a:t>Pieczęć </a:t>
            </a:r>
            <a:r>
              <a:rPr lang="pl-PL" spc="-13">
                <a:solidFill>
                  <a:srgbClr val="333333"/>
                </a:solidFill>
                <a:cs typeface="Carlito"/>
              </a:rPr>
              <a:t>jest to usługa zaufania </a:t>
            </a:r>
            <a:r>
              <a:rPr lang="pl-PL" spc="-7">
                <a:solidFill>
                  <a:srgbClr val="333333"/>
                </a:solidFill>
                <a:cs typeface="Carlito"/>
              </a:rPr>
              <a:t>w </a:t>
            </a:r>
            <a:r>
              <a:rPr lang="pl-PL" spc="-13">
                <a:solidFill>
                  <a:srgbClr val="333333"/>
                </a:solidFill>
                <a:cs typeface="Carlito"/>
              </a:rPr>
              <a:t>postaci kwalifikowanego certyfikatu pieczęci  elektronicznej zawierającego </a:t>
            </a:r>
            <a:r>
              <a:rPr lang="pl-PL" spc="-7">
                <a:solidFill>
                  <a:srgbClr val="333333"/>
                </a:solidFill>
                <a:cs typeface="Carlito"/>
              </a:rPr>
              <a:t>dane </a:t>
            </a:r>
            <a:r>
              <a:rPr lang="pl-PL" spc="-13">
                <a:solidFill>
                  <a:srgbClr val="333333"/>
                </a:solidFill>
                <a:cs typeface="Carlito"/>
              </a:rPr>
              <a:t>podmiotu  </a:t>
            </a:r>
            <a:r>
              <a:rPr lang="pl-PL" spc="-7">
                <a:solidFill>
                  <a:srgbClr val="333333"/>
                </a:solidFill>
                <a:cs typeface="Carlito"/>
              </a:rPr>
              <a:t>posiadającego </a:t>
            </a:r>
            <a:r>
              <a:rPr lang="pl-PL" spc="-13">
                <a:solidFill>
                  <a:srgbClr val="333333"/>
                </a:solidFill>
                <a:cs typeface="Carlito"/>
              </a:rPr>
              <a:t>osobowość prawną,</a:t>
            </a:r>
            <a:r>
              <a:rPr lang="pl-PL" spc="87">
                <a:solidFill>
                  <a:srgbClr val="333333"/>
                </a:solidFill>
                <a:cs typeface="Carlito"/>
              </a:rPr>
              <a:t> </a:t>
            </a:r>
            <a:r>
              <a:rPr lang="pl-PL" spc="-7">
                <a:solidFill>
                  <a:srgbClr val="333333"/>
                </a:solidFill>
                <a:cs typeface="Carlito"/>
              </a:rPr>
              <a:t>tj.:</a:t>
            </a:r>
            <a:endParaRPr lang="pl-PL">
              <a:cs typeface="Carlito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22FF0AD-3526-8C72-2F48-C99B65D8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spc="-20">
                <a:solidFill>
                  <a:srgbClr val="333333"/>
                </a:solidFill>
              </a:rPr>
              <a:t>Pieczęć</a:t>
            </a:r>
            <a:r>
              <a:rPr lang="pl-PL" sz="3200" spc="-73">
                <a:solidFill>
                  <a:srgbClr val="333333"/>
                </a:solidFill>
              </a:rPr>
              <a:t> </a:t>
            </a:r>
            <a:r>
              <a:rPr lang="pl-PL" sz="3200" spc="-13">
                <a:solidFill>
                  <a:srgbClr val="333333"/>
                </a:solidFill>
              </a:rPr>
              <a:t>elektroniczna</a:t>
            </a:r>
            <a:endParaRPr lang="pl-PL" sz="32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0DD7DC6-8934-1429-6517-56A94312DCA0}"/>
              </a:ext>
            </a:extLst>
          </p:cNvPr>
          <p:cNvSpPr/>
          <p:nvPr/>
        </p:nvSpPr>
        <p:spPr bwMode="auto">
          <a:xfrm>
            <a:off x="526630" y="3760057"/>
            <a:ext cx="2028781" cy="264206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105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Aft>
                <a:spcPts val="400"/>
              </a:spcAft>
            </a:pPr>
            <a:endParaRPr lang="pl-PL" sz="1867">
              <a:solidFill>
                <a:srgbClr val="000000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BF5A78C-FD66-692A-2192-39EA97702847}"/>
              </a:ext>
            </a:extLst>
          </p:cNvPr>
          <p:cNvSpPr/>
          <p:nvPr/>
        </p:nvSpPr>
        <p:spPr bwMode="auto">
          <a:xfrm>
            <a:off x="2655246" y="3760057"/>
            <a:ext cx="2028781" cy="264206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105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Aft>
                <a:spcPts val="400"/>
              </a:spcAft>
            </a:pPr>
            <a:endParaRPr lang="pl-PL" sz="1867">
              <a:solidFill>
                <a:srgbClr val="000000"/>
              </a:solidFill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21A58F1E-999C-B371-1737-A5D4D4EE232E}"/>
              </a:ext>
            </a:extLst>
          </p:cNvPr>
          <p:cNvSpPr/>
          <p:nvPr/>
        </p:nvSpPr>
        <p:spPr bwMode="auto">
          <a:xfrm>
            <a:off x="4786174" y="3760055"/>
            <a:ext cx="2028781" cy="264206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105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Aft>
                <a:spcPts val="400"/>
              </a:spcAft>
            </a:pPr>
            <a:endParaRPr lang="pl-PL" sz="1867">
              <a:solidFill>
                <a:srgbClr val="000000"/>
              </a:solidFill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D03412F6-3F5F-0B64-7215-178C5B2251A2}"/>
              </a:ext>
            </a:extLst>
          </p:cNvPr>
          <p:cNvSpPr/>
          <p:nvPr/>
        </p:nvSpPr>
        <p:spPr bwMode="auto">
          <a:xfrm>
            <a:off x="6914789" y="3755073"/>
            <a:ext cx="2028781" cy="264206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105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Aft>
                <a:spcPts val="400"/>
              </a:spcAft>
            </a:pPr>
            <a:endParaRPr lang="pl-PL" sz="1867">
              <a:solidFill>
                <a:srgbClr val="000000"/>
              </a:solidFill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657E6FE0-6E9C-8224-3E8E-779DD364AFEF}"/>
              </a:ext>
            </a:extLst>
          </p:cNvPr>
          <p:cNvSpPr txBox="1"/>
          <p:nvPr/>
        </p:nvSpPr>
        <p:spPr>
          <a:xfrm>
            <a:off x="2826346" y="5122953"/>
            <a:ext cx="1620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algn="ctr">
              <a:spcBef>
                <a:spcPts val="140"/>
              </a:spcBef>
            </a:pPr>
            <a:r>
              <a:rPr lang="pl-PL" sz="1700" spc="-13">
                <a:solidFill>
                  <a:srgbClr val="00AEE8"/>
                </a:solidFill>
                <a:cs typeface="Carlito"/>
              </a:rPr>
              <a:t>organizacji</a:t>
            </a:r>
            <a:endParaRPr lang="pl-PL" sz="1700">
              <a:solidFill>
                <a:srgbClr val="00AEE8"/>
              </a:solidFill>
              <a:cs typeface="Carlito"/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309A3A2D-6873-C8D2-2176-9E01D3797179}"/>
              </a:ext>
            </a:extLst>
          </p:cNvPr>
          <p:cNvSpPr txBox="1"/>
          <p:nvPr/>
        </p:nvSpPr>
        <p:spPr>
          <a:xfrm>
            <a:off x="679930" y="5122953"/>
            <a:ext cx="1620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pl-PL" sz="1700" spc="-7">
                <a:solidFill>
                  <a:srgbClr val="00AEE8"/>
                </a:solidFill>
                <a:cs typeface="Carlito"/>
              </a:rPr>
              <a:t>f</a:t>
            </a:r>
            <a:r>
              <a:rPr lang="pl-PL" sz="1700">
                <a:solidFill>
                  <a:srgbClr val="00AEE8"/>
                </a:solidFill>
                <a:cs typeface="Carlito"/>
              </a:rPr>
              <a:t>ir</a:t>
            </a:r>
            <a:r>
              <a:rPr lang="pl-PL" sz="1700" spc="-40">
                <a:solidFill>
                  <a:srgbClr val="00AEE8"/>
                </a:solidFill>
                <a:cs typeface="Carlito"/>
              </a:rPr>
              <a:t>m</a:t>
            </a:r>
            <a:r>
              <a:rPr lang="pl-PL" sz="1700">
                <a:solidFill>
                  <a:srgbClr val="00AEE8"/>
                </a:solidFill>
                <a:cs typeface="Carlito"/>
              </a:rPr>
              <a:t>y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B49FB1C4-B06C-406D-C027-11A983B6FDB6}"/>
              </a:ext>
            </a:extLst>
          </p:cNvPr>
          <p:cNvSpPr txBox="1"/>
          <p:nvPr/>
        </p:nvSpPr>
        <p:spPr>
          <a:xfrm>
            <a:off x="4972762" y="5122953"/>
            <a:ext cx="16200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700">
                <a:solidFill>
                  <a:srgbClr val="00AEE8"/>
                </a:solidFill>
              </a:rPr>
              <a:t>jednostki samorządu terytorialnego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E3E9B4C0-4C2A-330A-ED0E-6F39A30B730F}"/>
              </a:ext>
            </a:extLst>
          </p:cNvPr>
          <p:cNvSpPr txBox="1"/>
          <p:nvPr/>
        </p:nvSpPr>
        <p:spPr>
          <a:xfrm>
            <a:off x="7119179" y="5122953"/>
            <a:ext cx="16200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700">
                <a:solidFill>
                  <a:srgbClr val="00AEE8"/>
                </a:solidFill>
              </a:rPr>
              <a:t>podmiotu administracji publicznej</a:t>
            </a: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2F5C3811-AE07-C6A6-0116-00BA3C3D9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43" y="4127891"/>
            <a:ext cx="850652" cy="850652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62CC3894-95A1-49A3-9821-202441D7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967" y="4073987"/>
            <a:ext cx="966600" cy="966600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A67C54F6-93C0-B28B-78C3-D50619CF9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919" y="4127891"/>
            <a:ext cx="846879" cy="845385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30BAEB08-2507-C009-BF16-291A45CFC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539" y="4082397"/>
            <a:ext cx="959411" cy="959411"/>
          </a:xfrm>
          <a:prstGeom prst="rect">
            <a:avLst/>
          </a:prstGeom>
        </p:spPr>
      </p:pic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8569E2FA-D2B1-9BD6-71EB-119579D07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9BD7460-786E-99DC-5863-A1553968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8F7ECF7-4C02-945F-3EED-3632149EE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30" y="1635187"/>
            <a:ext cx="11233584" cy="336244"/>
          </a:xfrm>
        </p:spPr>
        <p:txBody>
          <a:bodyPr/>
          <a:lstStyle/>
          <a:p>
            <a:r>
              <a:rPr lang="pl-PL" sz="2000" spc="-13">
                <a:solidFill>
                  <a:srgbClr val="00AEE8"/>
                </a:solidFill>
                <a:cs typeface="Carlito"/>
              </a:rPr>
              <a:t>Pieczęć elektroniczna to efektywne narzędzie</a:t>
            </a:r>
            <a:r>
              <a:rPr lang="pl-PL" sz="2000" spc="27">
                <a:solidFill>
                  <a:srgbClr val="00AEE8"/>
                </a:solidFill>
                <a:cs typeface="Carlito"/>
              </a:rPr>
              <a:t> </a:t>
            </a:r>
            <a:r>
              <a:rPr lang="pl-PL" sz="2000" spc="-13">
                <a:solidFill>
                  <a:srgbClr val="00AEE8"/>
                </a:solidFill>
                <a:cs typeface="Carlito"/>
              </a:rPr>
              <a:t>zapewniające:</a:t>
            </a:r>
            <a:endParaRPr lang="pl-PL" sz="2000">
              <a:solidFill>
                <a:srgbClr val="00AEE8"/>
              </a:solidFill>
              <a:cs typeface="Carlito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FE4D2F8-6E62-5CB4-AEC0-CD347068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spc="-20">
                <a:solidFill>
                  <a:srgbClr val="333333"/>
                </a:solidFill>
              </a:rPr>
              <a:t>Cechy pieczęci</a:t>
            </a:r>
            <a:r>
              <a:rPr lang="pl-PL" sz="3200" spc="-27">
                <a:solidFill>
                  <a:srgbClr val="333333"/>
                </a:solidFill>
              </a:rPr>
              <a:t> </a:t>
            </a:r>
            <a:r>
              <a:rPr lang="pl-PL" sz="3200" spc="-13">
                <a:solidFill>
                  <a:srgbClr val="333333"/>
                </a:solidFill>
              </a:rPr>
              <a:t>elektronicznej</a:t>
            </a:r>
            <a:endParaRPr lang="pl-PL" sz="3200"/>
          </a:p>
        </p:txBody>
      </p:sp>
      <p:pic>
        <p:nvPicPr>
          <p:cNvPr id="56" name="Symbol zastępczy obrazu 13" descr="Obraz zawierający mężczyzna, osoba, stół, siedzi&#10;&#10;Opis wygenerowany automatycznie">
            <a:extLst>
              <a:ext uri="{FF2B5EF4-FFF2-40B4-BE49-F238E27FC236}">
                <a16:creationId xmlns:a16="http://schemas.microsoft.com/office/drawing/2014/main" id="{BFE05014-2CF3-0F4B-D07D-789C88A69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2323499"/>
            <a:ext cx="2856744" cy="4174137"/>
          </a:xfrm>
          <a:prstGeom prst="rect">
            <a:avLst/>
          </a:prstGeom>
        </p:spPr>
      </p:pic>
      <p:sp>
        <p:nvSpPr>
          <p:cNvPr id="75" name="Prostokąt 74">
            <a:extLst>
              <a:ext uri="{FF2B5EF4-FFF2-40B4-BE49-F238E27FC236}">
                <a16:creationId xmlns:a16="http://schemas.microsoft.com/office/drawing/2014/main" id="{485E43FF-A38B-6042-8C92-695804A62BF4}"/>
              </a:ext>
            </a:extLst>
          </p:cNvPr>
          <p:cNvSpPr/>
          <p:nvPr/>
        </p:nvSpPr>
        <p:spPr bwMode="auto">
          <a:xfrm>
            <a:off x="3510487" y="5709584"/>
            <a:ext cx="7103732" cy="788051"/>
          </a:xfrm>
          <a:prstGeom prst="rect">
            <a:avLst/>
          </a:prstGeom>
          <a:solidFill>
            <a:schemeClr val="accent1">
              <a:alpha val="90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7"/>
              </a:spcBef>
            </a:pPr>
            <a:r>
              <a:rPr lang="pl-PL" sz="3200" b="1" spc="-13">
                <a:solidFill>
                  <a:schemeClr val="bg1"/>
                </a:solidFill>
              </a:rPr>
              <a:t>Gwarancja bezpieczeństwa!</a:t>
            </a:r>
          </a:p>
        </p:txBody>
      </p:sp>
      <p:grpSp>
        <p:nvGrpSpPr>
          <p:cNvPr id="65" name="Grupa 64">
            <a:extLst>
              <a:ext uri="{FF2B5EF4-FFF2-40B4-BE49-F238E27FC236}">
                <a16:creationId xmlns:a16="http://schemas.microsoft.com/office/drawing/2014/main" id="{9006B5E9-F14D-0D2E-D934-EFC311140C12}"/>
              </a:ext>
            </a:extLst>
          </p:cNvPr>
          <p:cNvGrpSpPr/>
          <p:nvPr/>
        </p:nvGrpSpPr>
        <p:grpSpPr>
          <a:xfrm>
            <a:off x="4855124" y="2179992"/>
            <a:ext cx="480000" cy="495740"/>
            <a:chOff x="7183327" y="1940416"/>
            <a:chExt cx="480000" cy="495740"/>
          </a:xfrm>
        </p:grpSpPr>
        <p:sp>
          <p:nvSpPr>
            <p:cNvPr id="66" name="Owal 65">
              <a:extLst>
                <a:ext uri="{FF2B5EF4-FFF2-40B4-BE49-F238E27FC236}">
                  <a16:creationId xmlns:a16="http://schemas.microsoft.com/office/drawing/2014/main" id="{C026D7EB-8051-BC59-CE83-6643A687B9B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7183327" y="1956156"/>
              <a:ext cx="480000" cy="480000"/>
            </a:xfrm>
            <a:prstGeom prst="ellipse">
              <a:avLst/>
            </a:prstGeom>
            <a:solidFill>
              <a:schemeClr val="bg1"/>
            </a:solidFill>
            <a:ln w="635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id="{C033EF84-BB45-A491-D960-54FBEB1A75F9}"/>
                </a:ext>
              </a:extLst>
            </p:cNvPr>
            <p:cNvGrpSpPr/>
            <p:nvPr userDrawn="1"/>
          </p:nvGrpSpPr>
          <p:grpSpPr>
            <a:xfrm>
              <a:off x="7183327" y="1940416"/>
              <a:ext cx="480000" cy="495739"/>
              <a:chOff x="8609313" y="3322915"/>
              <a:chExt cx="199104" cy="205636"/>
            </a:xfrm>
          </p:grpSpPr>
          <p:sp>
            <p:nvSpPr>
              <p:cNvPr id="68" name="Dowolny kształt: kształt 67">
                <a:extLst>
                  <a:ext uri="{FF2B5EF4-FFF2-40B4-BE49-F238E27FC236}">
                    <a16:creationId xmlns:a16="http://schemas.microsoft.com/office/drawing/2014/main" id="{14C2366F-D51D-86D0-3BC0-AA881B792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09313" y="3329447"/>
                <a:ext cx="199104" cy="199104"/>
              </a:xfrm>
              <a:custGeom>
                <a:avLst/>
                <a:gdLst>
                  <a:gd name="connsiteX0" fmla="*/ 99552 w 199104"/>
                  <a:gd name="connsiteY0" fmla="*/ 0 h 199104"/>
                  <a:gd name="connsiteX1" fmla="*/ 138302 w 199104"/>
                  <a:gd name="connsiteY1" fmla="*/ 7823 h 199104"/>
                  <a:gd name="connsiteX2" fmla="*/ 147513 w 199104"/>
                  <a:gd name="connsiteY2" fmla="*/ 14034 h 199104"/>
                  <a:gd name="connsiteX3" fmla="*/ 113409 w 199104"/>
                  <a:gd name="connsiteY3" fmla="*/ 66895 h 199104"/>
                  <a:gd name="connsiteX4" fmla="*/ 152597 w 199104"/>
                  <a:gd name="connsiteY4" fmla="*/ 96286 h 199104"/>
                  <a:gd name="connsiteX5" fmla="*/ 186203 w 199104"/>
                  <a:gd name="connsiteY5" fmla="*/ 53271 h 199104"/>
                  <a:gd name="connsiteX6" fmla="*/ 191281 w 199104"/>
                  <a:gd name="connsiteY6" fmla="*/ 60802 h 199104"/>
                  <a:gd name="connsiteX7" fmla="*/ 199104 w 199104"/>
                  <a:gd name="connsiteY7" fmla="*/ 99552 h 199104"/>
                  <a:gd name="connsiteX8" fmla="*/ 99552 w 199104"/>
                  <a:gd name="connsiteY8" fmla="*/ 199104 h 199104"/>
                  <a:gd name="connsiteX9" fmla="*/ 0 w 199104"/>
                  <a:gd name="connsiteY9" fmla="*/ 99552 h 199104"/>
                  <a:gd name="connsiteX10" fmla="*/ 99552 w 199104"/>
                  <a:gd name="connsiteY10" fmla="*/ 0 h 199104"/>
                  <a:gd name="connsiteX0" fmla="*/ 152597 w 244037"/>
                  <a:gd name="connsiteY0" fmla="*/ 96286 h 199104"/>
                  <a:gd name="connsiteX1" fmla="*/ 186203 w 244037"/>
                  <a:gd name="connsiteY1" fmla="*/ 53271 h 199104"/>
                  <a:gd name="connsiteX2" fmla="*/ 191281 w 244037"/>
                  <a:gd name="connsiteY2" fmla="*/ 60802 h 199104"/>
                  <a:gd name="connsiteX3" fmla="*/ 199104 w 244037"/>
                  <a:gd name="connsiteY3" fmla="*/ 99552 h 199104"/>
                  <a:gd name="connsiteX4" fmla="*/ 99552 w 244037"/>
                  <a:gd name="connsiteY4" fmla="*/ 199104 h 199104"/>
                  <a:gd name="connsiteX5" fmla="*/ 0 w 244037"/>
                  <a:gd name="connsiteY5" fmla="*/ 99552 h 199104"/>
                  <a:gd name="connsiteX6" fmla="*/ 99552 w 244037"/>
                  <a:gd name="connsiteY6" fmla="*/ 0 h 199104"/>
                  <a:gd name="connsiteX7" fmla="*/ 138302 w 244037"/>
                  <a:gd name="connsiteY7" fmla="*/ 7823 h 199104"/>
                  <a:gd name="connsiteX8" fmla="*/ 147513 w 244037"/>
                  <a:gd name="connsiteY8" fmla="*/ 14034 h 199104"/>
                  <a:gd name="connsiteX9" fmla="*/ 113409 w 244037"/>
                  <a:gd name="connsiteY9" fmla="*/ 66895 h 199104"/>
                  <a:gd name="connsiteX10" fmla="*/ 244037 w 244037"/>
                  <a:gd name="connsiteY10" fmla="*/ 187726 h 199104"/>
                  <a:gd name="connsiteX0" fmla="*/ 152597 w 199104"/>
                  <a:gd name="connsiteY0" fmla="*/ 96286 h 199104"/>
                  <a:gd name="connsiteX1" fmla="*/ 186203 w 199104"/>
                  <a:gd name="connsiteY1" fmla="*/ 53271 h 199104"/>
                  <a:gd name="connsiteX2" fmla="*/ 191281 w 199104"/>
                  <a:gd name="connsiteY2" fmla="*/ 60802 h 199104"/>
                  <a:gd name="connsiteX3" fmla="*/ 199104 w 199104"/>
                  <a:gd name="connsiteY3" fmla="*/ 99552 h 199104"/>
                  <a:gd name="connsiteX4" fmla="*/ 99552 w 199104"/>
                  <a:gd name="connsiteY4" fmla="*/ 199104 h 199104"/>
                  <a:gd name="connsiteX5" fmla="*/ 0 w 199104"/>
                  <a:gd name="connsiteY5" fmla="*/ 99552 h 199104"/>
                  <a:gd name="connsiteX6" fmla="*/ 99552 w 199104"/>
                  <a:gd name="connsiteY6" fmla="*/ 0 h 199104"/>
                  <a:gd name="connsiteX7" fmla="*/ 138302 w 199104"/>
                  <a:gd name="connsiteY7" fmla="*/ 7823 h 199104"/>
                  <a:gd name="connsiteX8" fmla="*/ 147513 w 199104"/>
                  <a:gd name="connsiteY8" fmla="*/ 14034 h 199104"/>
                  <a:gd name="connsiteX9" fmla="*/ 113409 w 199104"/>
                  <a:gd name="connsiteY9" fmla="*/ 66895 h 199104"/>
                  <a:gd name="connsiteX0" fmla="*/ 152597 w 199104"/>
                  <a:gd name="connsiteY0" fmla="*/ 96286 h 199104"/>
                  <a:gd name="connsiteX1" fmla="*/ 186203 w 199104"/>
                  <a:gd name="connsiteY1" fmla="*/ 53271 h 199104"/>
                  <a:gd name="connsiteX2" fmla="*/ 191281 w 199104"/>
                  <a:gd name="connsiteY2" fmla="*/ 60802 h 199104"/>
                  <a:gd name="connsiteX3" fmla="*/ 199104 w 199104"/>
                  <a:gd name="connsiteY3" fmla="*/ 99552 h 199104"/>
                  <a:gd name="connsiteX4" fmla="*/ 99552 w 199104"/>
                  <a:gd name="connsiteY4" fmla="*/ 199104 h 199104"/>
                  <a:gd name="connsiteX5" fmla="*/ 0 w 199104"/>
                  <a:gd name="connsiteY5" fmla="*/ 99552 h 199104"/>
                  <a:gd name="connsiteX6" fmla="*/ 99552 w 199104"/>
                  <a:gd name="connsiteY6" fmla="*/ 0 h 199104"/>
                  <a:gd name="connsiteX7" fmla="*/ 138302 w 199104"/>
                  <a:gd name="connsiteY7" fmla="*/ 7823 h 199104"/>
                  <a:gd name="connsiteX8" fmla="*/ 147513 w 199104"/>
                  <a:gd name="connsiteY8" fmla="*/ 14034 h 199104"/>
                  <a:gd name="connsiteX0" fmla="*/ 186203 w 199104"/>
                  <a:gd name="connsiteY0" fmla="*/ 53271 h 199104"/>
                  <a:gd name="connsiteX1" fmla="*/ 191281 w 199104"/>
                  <a:gd name="connsiteY1" fmla="*/ 60802 h 199104"/>
                  <a:gd name="connsiteX2" fmla="*/ 199104 w 199104"/>
                  <a:gd name="connsiteY2" fmla="*/ 99552 h 199104"/>
                  <a:gd name="connsiteX3" fmla="*/ 99552 w 199104"/>
                  <a:gd name="connsiteY3" fmla="*/ 199104 h 199104"/>
                  <a:gd name="connsiteX4" fmla="*/ 0 w 199104"/>
                  <a:gd name="connsiteY4" fmla="*/ 99552 h 199104"/>
                  <a:gd name="connsiteX5" fmla="*/ 99552 w 199104"/>
                  <a:gd name="connsiteY5" fmla="*/ 0 h 199104"/>
                  <a:gd name="connsiteX6" fmla="*/ 138302 w 199104"/>
                  <a:gd name="connsiteY6" fmla="*/ 7823 h 199104"/>
                  <a:gd name="connsiteX7" fmla="*/ 147513 w 199104"/>
                  <a:gd name="connsiteY7" fmla="*/ 14034 h 199104"/>
                  <a:gd name="connsiteX0" fmla="*/ 186203 w 199104"/>
                  <a:gd name="connsiteY0" fmla="*/ 53271 h 199104"/>
                  <a:gd name="connsiteX1" fmla="*/ 191281 w 199104"/>
                  <a:gd name="connsiteY1" fmla="*/ 60802 h 199104"/>
                  <a:gd name="connsiteX2" fmla="*/ 199104 w 199104"/>
                  <a:gd name="connsiteY2" fmla="*/ 99552 h 199104"/>
                  <a:gd name="connsiteX3" fmla="*/ 99552 w 199104"/>
                  <a:gd name="connsiteY3" fmla="*/ 199104 h 199104"/>
                  <a:gd name="connsiteX4" fmla="*/ 0 w 199104"/>
                  <a:gd name="connsiteY4" fmla="*/ 99552 h 199104"/>
                  <a:gd name="connsiteX5" fmla="*/ 99552 w 199104"/>
                  <a:gd name="connsiteY5" fmla="*/ 0 h 199104"/>
                  <a:gd name="connsiteX6" fmla="*/ 138302 w 199104"/>
                  <a:gd name="connsiteY6" fmla="*/ 7823 h 199104"/>
                  <a:gd name="connsiteX0" fmla="*/ 191281 w 199104"/>
                  <a:gd name="connsiteY0" fmla="*/ 60802 h 199104"/>
                  <a:gd name="connsiteX1" fmla="*/ 199104 w 199104"/>
                  <a:gd name="connsiteY1" fmla="*/ 99552 h 199104"/>
                  <a:gd name="connsiteX2" fmla="*/ 99552 w 199104"/>
                  <a:gd name="connsiteY2" fmla="*/ 199104 h 199104"/>
                  <a:gd name="connsiteX3" fmla="*/ 0 w 199104"/>
                  <a:gd name="connsiteY3" fmla="*/ 99552 h 199104"/>
                  <a:gd name="connsiteX4" fmla="*/ 99552 w 199104"/>
                  <a:gd name="connsiteY4" fmla="*/ 0 h 199104"/>
                  <a:gd name="connsiteX5" fmla="*/ 138302 w 199104"/>
                  <a:gd name="connsiteY5" fmla="*/ 7823 h 19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104" h="199104">
                    <a:moveTo>
                      <a:pt x="191281" y="60802"/>
                    </a:moveTo>
                    <a:cubicBezTo>
                      <a:pt x="196318" y="72712"/>
                      <a:pt x="199104" y="85807"/>
                      <a:pt x="199104" y="99552"/>
                    </a:cubicBezTo>
                    <a:cubicBezTo>
                      <a:pt x="199104" y="154533"/>
                      <a:pt x="154533" y="199104"/>
                      <a:pt x="99552" y="199104"/>
                    </a:cubicBezTo>
                    <a:cubicBezTo>
                      <a:pt x="44571" y="199104"/>
                      <a:pt x="0" y="154533"/>
                      <a:pt x="0" y="99552"/>
                    </a:cubicBezTo>
                    <a:cubicBezTo>
                      <a:pt x="0" y="44571"/>
                      <a:pt x="44571" y="0"/>
                      <a:pt x="99552" y="0"/>
                    </a:cubicBezTo>
                    <a:cubicBezTo>
                      <a:pt x="113297" y="0"/>
                      <a:pt x="126392" y="2786"/>
                      <a:pt x="138302" y="7823"/>
                    </a:cubicBezTo>
                  </a:path>
                </a:pathLst>
              </a:custGeom>
              <a:noFill/>
              <a:ln w="12700" cap="rnd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Dowolny kształt: kształt 68">
                <a:extLst>
                  <a:ext uri="{FF2B5EF4-FFF2-40B4-BE49-F238E27FC236}">
                    <a16:creationId xmlns:a16="http://schemas.microsoft.com/office/drawing/2014/main" id="{2C5F596F-2AD4-05A7-803F-DA4AF29405EF}"/>
                  </a:ext>
                </a:extLst>
              </p:cNvPr>
              <p:cNvSpPr/>
              <p:nvPr/>
            </p:nvSpPr>
            <p:spPr>
              <a:xfrm>
                <a:off x="8656616" y="3322915"/>
                <a:ext cx="143691" cy="130628"/>
              </a:xfrm>
              <a:custGeom>
                <a:avLst/>
                <a:gdLst>
                  <a:gd name="connsiteX0" fmla="*/ 0 w 143691"/>
                  <a:gd name="connsiteY0" fmla="*/ 84908 h 130628"/>
                  <a:gd name="connsiteX1" fmla="*/ 48985 w 143691"/>
                  <a:gd name="connsiteY1" fmla="*/ 130628 h 130628"/>
                  <a:gd name="connsiteX2" fmla="*/ 143691 w 143691"/>
                  <a:gd name="connsiteY2" fmla="*/ 0 h 13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1" h="130628">
                    <a:moveTo>
                      <a:pt x="0" y="84908"/>
                    </a:moveTo>
                    <a:lnTo>
                      <a:pt x="48985" y="130628"/>
                    </a:lnTo>
                    <a:lnTo>
                      <a:pt x="143691" y="0"/>
                    </a:lnTo>
                  </a:path>
                </a:pathLst>
              </a:custGeom>
              <a:noFill/>
              <a:ln w="50800" cap="rnd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D7C55CED-DF67-641A-6A8F-25C6F6A1E62B}"/>
              </a:ext>
            </a:extLst>
          </p:cNvPr>
          <p:cNvGrpSpPr/>
          <p:nvPr/>
        </p:nvGrpSpPr>
        <p:grpSpPr>
          <a:xfrm>
            <a:off x="3510487" y="2404901"/>
            <a:ext cx="3169276" cy="2954909"/>
            <a:chOff x="3510487" y="2404901"/>
            <a:chExt cx="3169276" cy="2954909"/>
          </a:xfrm>
        </p:grpSpPr>
        <p:sp>
          <p:nvSpPr>
            <p:cNvPr id="29" name="Symbol zastępczy tekstu 5">
              <a:extLst>
                <a:ext uri="{FF2B5EF4-FFF2-40B4-BE49-F238E27FC236}">
                  <a16:creationId xmlns:a16="http://schemas.microsoft.com/office/drawing/2014/main" id="{F51F60DD-04C4-2EE5-3581-85E967AB118F}"/>
                </a:ext>
              </a:extLst>
            </p:cNvPr>
            <p:cNvSpPr txBox="1">
              <a:spLocks/>
            </p:cNvSpPr>
            <p:nvPr/>
          </p:nvSpPr>
          <p:spPr>
            <a:xfrm>
              <a:off x="3510487" y="3061017"/>
              <a:ext cx="3169275" cy="479992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de-DE"/>
              </a:defPPr>
              <a:lvl1pPr indent="0" algn="ctr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Pct val="100000"/>
                <a:buFontTx/>
                <a:buNone/>
                <a:defRPr spc="-13">
                  <a:solidFill>
                    <a:srgbClr val="00A3DF"/>
                  </a:solidFill>
                  <a:latin typeface="Calibri" panose="020F0502020204030204" pitchFamily="34" charset="0"/>
                  <a:cs typeface="Carlito"/>
                </a:defRPr>
              </a:lvl1pPr>
              <a:lvl2pPr marL="479976" indent="0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Tx/>
                <a:buNone/>
                <a:defRPr sz="2000"/>
              </a:lvl2pPr>
              <a:lvl3pPr marL="1055948" indent="0" defTabSz="1077357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Tx/>
                <a:buNone/>
                <a:defRPr sz="2000"/>
              </a:lvl3pPr>
              <a:lvl4pPr marL="715398" indent="0">
                <a:spcBef>
                  <a:spcPct val="20000"/>
                </a:spcBef>
                <a:buFontTx/>
                <a:buNone/>
              </a:lvl4pPr>
              <a:lvl5pPr marL="960919" indent="0">
                <a:spcBef>
                  <a:spcPct val="20000"/>
                </a:spcBef>
                <a:buFontTx/>
                <a:buNone/>
              </a:lvl5pPr>
              <a:lvl6pPr marL="3352716" indent="-304792">
                <a:spcBef>
                  <a:spcPct val="20000"/>
                </a:spcBef>
                <a:buFont typeface="Arial" pitchFamily="34" charset="0"/>
                <a:buChar char="•"/>
                <a:defRPr sz="2667"/>
              </a:lvl6pPr>
              <a:lvl7pPr marL="3962301" indent="-304792">
                <a:spcBef>
                  <a:spcPct val="20000"/>
                </a:spcBef>
                <a:buFont typeface="Arial" pitchFamily="34" charset="0"/>
                <a:buChar char="•"/>
                <a:defRPr sz="2667"/>
              </a:lvl7pPr>
              <a:lvl8pPr marL="4571886" indent="-304792">
                <a:spcBef>
                  <a:spcPct val="20000"/>
                </a:spcBef>
                <a:buFont typeface="Arial" pitchFamily="34" charset="0"/>
                <a:buChar char="•"/>
                <a:defRPr sz="2667"/>
              </a:lvl8pPr>
              <a:lvl9pPr marL="5181470" indent="-304792">
                <a:spcBef>
                  <a:spcPct val="20000"/>
                </a:spcBef>
                <a:buFont typeface="Arial" pitchFamily="34" charset="0"/>
                <a:buChar char="•"/>
                <a:defRPr sz="2667"/>
              </a:lvl9pPr>
            </a:lstStyle>
            <a:p>
              <a:r>
                <a:rPr lang="pl-PL"/>
                <a:t>Integralność</a:t>
              </a:r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97774599-06AF-47A4-4AC1-74228F1AA149}"/>
                </a:ext>
              </a:extLst>
            </p:cNvPr>
            <p:cNvSpPr/>
            <p:nvPr/>
          </p:nvSpPr>
          <p:spPr bwMode="auto">
            <a:xfrm>
              <a:off x="3510488" y="2404901"/>
              <a:ext cx="3169275" cy="2954909"/>
            </a:xfrm>
            <a:prstGeom prst="rect">
              <a:avLst/>
            </a:prstGeom>
            <a:noFill/>
            <a:ln w="6350">
              <a:solidFill>
                <a:schemeClr val="accent4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45F240A8-EBB2-E033-2E7E-89FD766065A1}"/>
                </a:ext>
              </a:extLst>
            </p:cNvPr>
            <p:cNvSpPr txBox="1"/>
            <p:nvPr/>
          </p:nvSpPr>
          <p:spPr>
            <a:xfrm>
              <a:off x="3510489" y="3862958"/>
              <a:ext cx="31692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086" algn="ctr">
                <a:tabLst>
                  <a:tab pos="398770" algn="l"/>
                  <a:tab pos="399617" algn="l"/>
                </a:tabLst>
              </a:pPr>
              <a:r>
                <a:rPr lang="pl-PL" sz="1600" spc="-13">
                  <a:solidFill>
                    <a:srgbClr val="333333"/>
                  </a:solidFill>
                  <a:cs typeface="Carlito"/>
                </a:rPr>
                <a:t>Zabezpieczenie </a:t>
              </a:r>
              <a:r>
                <a:rPr lang="pl-PL" sz="1600" spc="-20">
                  <a:solidFill>
                    <a:srgbClr val="333333"/>
                  </a:solidFill>
                  <a:cs typeface="Carlito"/>
                </a:rPr>
                <a:t>danych oraz dokumentów </a:t>
              </a:r>
              <a:r>
                <a:rPr lang="pl-PL" sz="1600" spc="-13">
                  <a:solidFill>
                    <a:srgbClr val="333333"/>
                  </a:solidFill>
                  <a:cs typeface="Carlito"/>
                </a:rPr>
                <a:t>elektronicznych </a:t>
              </a:r>
              <a:br>
                <a:rPr lang="pl-PL" sz="1600" spc="-13">
                  <a:solidFill>
                    <a:srgbClr val="333333"/>
                  </a:solidFill>
                  <a:cs typeface="Carlito"/>
                </a:rPr>
              </a:br>
              <a:r>
                <a:rPr lang="pl-PL" sz="1600" spc="-20">
                  <a:solidFill>
                    <a:srgbClr val="333333"/>
                  </a:solidFill>
                  <a:cs typeface="Carlito"/>
                </a:rPr>
                <a:t>przed</a:t>
              </a:r>
              <a:r>
                <a:rPr lang="pl-PL" sz="1600" spc="327">
                  <a:solidFill>
                    <a:srgbClr val="333333"/>
                  </a:solidFill>
                  <a:cs typeface="Carlito"/>
                </a:rPr>
                <a:t> </a:t>
              </a:r>
              <a:r>
                <a:rPr lang="pl-PL" sz="1600" spc="-7">
                  <a:solidFill>
                    <a:srgbClr val="333333"/>
                  </a:solidFill>
                  <a:cs typeface="Carlito"/>
                </a:rPr>
                <a:t>zmianą</a:t>
              </a:r>
              <a:endParaRPr lang="pl-PL" sz="1600">
                <a:cs typeface="Carlito"/>
              </a:endParaRP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3CEB068A-6C41-2772-F8E0-CE33F0CDA0FC}"/>
              </a:ext>
            </a:extLst>
          </p:cNvPr>
          <p:cNvGrpSpPr/>
          <p:nvPr/>
        </p:nvGrpSpPr>
        <p:grpSpPr>
          <a:xfrm>
            <a:off x="7444946" y="2183764"/>
            <a:ext cx="3169274" cy="3191786"/>
            <a:chOff x="7444946" y="2183764"/>
            <a:chExt cx="3169274" cy="3191786"/>
          </a:xfrm>
        </p:grpSpPr>
        <p:sp>
          <p:nvSpPr>
            <p:cNvPr id="30" name="Symbol zastępczy tekstu 5">
              <a:extLst>
                <a:ext uri="{FF2B5EF4-FFF2-40B4-BE49-F238E27FC236}">
                  <a16:creationId xmlns:a16="http://schemas.microsoft.com/office/drawing/2014/main" id="{4E8A4ED3-45E4-6A57-430F-0C3CABE2CA0D}"/>
                </a:ext>
              </a:extLst>
            </p:cNvPr>
            <p:cNvSpPr txBox="1">
              <a:spLocks/>
            </p:cNvSpPr>
            <p:nvPr/>
          </p:nvSpPr>
          <p:spPr>
            <a:xfrm>
              <a:off x="7444946" y="3076757"/>
              <a:ext cx="3169273" cy="479992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lvl1pPr marL="0" indent="0" algn="ctr" defTabSz="1219170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479976" indent="0" algn="l" defTabSz="1219170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5948" indent="0" algn="l" defTabSz="1077357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5398" indent="0" algn="l" defTabSz="1219170" rtl="0" eaLnBrk="1" latinLnBrk="0" hangingPunct="1">
                <a:spcBef>
                  <a:spcPct val="200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60919" indent="0" algn="l" defTabSz="1219170" rtl="0" eaLnBrk="1" latinLnBrk="0" hangingPunct="1">
                <a:spcBef>
                  <a:spcPct val="200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2400" spc="-13">
                  <a:solidFill>
                    <a:srgbClr val="00A3DF"/>
                  </a:solidFill>
                </a:rPr>
                <a:t>Autentyczność</a:t>
              </a:r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01C0DFF3-4617-E172-EF57-A526721AF22F}"/>
                </a:ext>
              </a:extLst>
            </p:cNvPr>
            <p:cNvSpPr/>
            <p:nvPr/>
          </p:nvSpPr>
          <p:spPr bwMode="auto">
            <a:xfrm>
              <a:off x="7444947" y="2420641"/>
              <a:ext cx="3169273" cy="2954909"/>
            </a:xfrm>
            <a:prstGeom prst="rect">
              <a:avLst/>
            </a:prstGeom>
            <a:noFill/>
            <a:ln w="6350">
              <a:solidFill>
                <a:schemeClr val="accent4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07BDC32D-58C6-6FBF-F6B5-9648485F008B}"/>
                </a:ext>
              </a:extLst>
            </p:cNvPr>
            <p:cNvGrpSpPr/>
            <p:nvPr/>
          </p:nvGrpSpPr>
          <p:grpSpPr>
            <a:xfrm>
              <a:off x="8789581" y="2183764"/>
              <a:ext cx="480001" cy="495740"/>
              <a:chOff x="10150618" y="1940416"/>
              <a:chExt cx="480001" cy="495740"/>
            </a:xfrm>
          </p:grpSpPr>
          <p:sp>
            <p:nvSpPr>
              <p:cNvPr id="71" name="Owal 70">
                <a:extLst>
                  <a:ext uri="{FF2B5EF4-FFF2-40B4-BE49-F238E27FC236}">
                    <a16:creationId xmlns:a16="http://schemas.microsoft.com/office/drawing/2014/main" id="{2029E3A6-4D57-1B80-19FF-23EACDE5422B}"/>
                  </a:ext>
                </a:extLst>
              </p:cNvPr>
              <p:cNvSpPr>
                <a:spLocks noChangeAspect="1"/>
              </p:cNvSpPr>
              <p:nvPr userDrawn="1"/>
            </p:nvSpPr>
            <p:spPr bwMode="auto">
              <a:xfrm>
                <a:off x="10150619" y="1956156"/>
                <a:ext cx="480000" cy="4800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l-PL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upa 71">
                <a:extLst>
                  <a:ext uri="{FF2B5EF4-FFF2-40B4-BE49-F238E27FC236}">
                    <a16:creationId xmlns:a16="http://schemas.microsoft.com/office/drawing/2014/main" id="{D5B019E5-137A-294D-75A8-0B5901B5CBFE}"/>
                  </a:ext>
                </a:extLst>
              </p:cNvPr>
              <p:cNvGrpSpPr/>
              <p:nvPr userDrawn="1"/>
            </p:nvGrpSpPr>
            <p:grpSpPr>
              <a:xfrm>
                <a:off x="10150618" y="1940416"/>
                <a:ext cx="480000" cy="495739"/>
                <a:chOff x="8609313" y="3322915"/>
                <a:chExt cx="199104" cy="205636"/>
              </a:xfrm>
            </p:grpSpPr>
            <p:sp>
              <p:nvSpPr>
                <p:cNvPr id="73" name="Dowolny kształt: kształt 72">
                  <a:extLst>
                    <a:ext uri="{FF2B5EF4-FFF2-40B4-BE49-F238E27FC236}">
                      <a16:creationId xmlns:a16="http://schemas.microsoft.com/office/drawing/2014/main" id="{F5AAC4A1-F809-CA91-46CA-AA7AA2C97F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09313" y="3329447"/>
                  <a:ext cx="199104" cy="199104"/>
                </a:xfrm>
                <a:custGeom>
                  <a:avLst/>
                  <a:gdLst>
                    <a:gd name="connsiteX0" fmla="*/ 99552 w 199104"/>
                    <a:gd name="connsiteY0" fmla="*/ 0 h 199104"/>
                    <a:gd name="connsiteX1" fmla="*/ 138302 w 199104"/>
                    <a:gd name="connsiteY1" fmla="*/ 7823 h 199104"/>
                    <a:gd name="connsiteX2" fmla="*/ 147513 w 199104"/>
                    <a:gd name="connsiteY2" fmla="*/ 14034 h 199104"/>
                    <a:gd name="connsiteX3" fmla="*/ 113409 w 199104"/>
                    <a:gd name="connsiteY3" fmla="*/ 66895 h 199104"/>
                    <a:gd name="connsiteX4" fmla="*/ 152597 w 199104"/>
                    <a:gd name="connsiteY4" fmla="*/ 96286 h 199104"/>
                    <a:gd name="connsiteX5" fmla="*/ 186203 w 199104"/>
                    <a:gd name="connsiteY5" fmla="*/ 53271 h 199104"/>
                    <a:gd name="connsiteX6" fmla="*/ 191281 w 199104"/>
                    <a:gd name="connsiteY6" fmla="*/ 60802 h 199104"/>
                    <a:gd name="connsiteX7" fmla="*/ 199104 w 199104"/>
                    <a:gd name="connsiteY7" fmla="*/ 99552 h 199104"/>
                    <a:gd name="connsiteX8" fmla="*/ 99552 w 199104"/>
                    <a:gd name="connsiteY8" fmla="*/ 199104 h 199104"/>
                    <a:gd name="connsiteX9" fmla="*/ 0 w 199104"/>
                    <a:gd name="connsiteY9" fmla="*/ 99552 h 199104"/>
                    <a:gd name="connsiteX10" fmla="*/ 99552 w 199104"/>
                    <a:gd name="connsiteY10" fmla="*/ 0 h 199104"/>
                    <a:gd name="connsiteX0" fmla="*/ 152597 w 244037"/>
                    <a:gd name="connsiteY0" fmla="*/ 96286 h 199104"/>
                    <a:gd name="connsiteX1" fmla="*/ 186203 w 244037"/>
                    <a:gd name="connsiteY1" fmla="*/ 53271 h 199104"/>
                    <a:gd name="connsiteX2" fmla="*/ 191281 w 244037"/>
                    <a:gd name="connsiteY2" fmla="*/ 60802 h 199104"/>
                    <a:gd name="connsiteX3" fmla="*/ 199104 w 244037"/>
                    <a:gd name="connsiteY3" fmla="*/ 99552 h 199104"/>
                    <a:gd name="connsiteX4" fmla="*/ 99552 w 244037"/>
                    <a:gd name="connsiteY4" fmla="*/ 199104 h 199104"/>
                    <a:gd name="connsiteX5" fmla="*/ 0 w 244037"/>
                    <a:gd name="connsiteY5" fmla="*/ 99552 h 199104"/>
                    <a:gd name="connsiteX6" fmla="*/ 99552 w 244037"/>
                    <a:gd name="connsiteY6" fmla="*/ 0 h 199104"/>
                    <a:gd name="connsiteX7" fmla="*/ 138302 w 244037"/>
                    <a:gd name="connsiteY7" fmla="*/ 7823 h 199104"/>
                    <a:gd name="connsiteX8" fmla="*/ 147513 w 244037"/>
                    <a:gd name="connsiteY8" fmla="*/ 14034 h 199104"/>
                    <a:gd name="connsiteX9" fmla="*/ 113409 w 244037"/>
                    <a:gd name="connsiteY9" fmla="*/ 66895 h 199104"/>
                    <a:gd name="connsiteX10" fmla="*/ 244037 w 244037"/>
                    <a:gd name="connsiteY10" fmla="*/ 187726 h 199104"/>
                    <a:gd name="connsiteX0" fmla="*/ 152597 w 199104"/>
                    <a:gd name="connsiteY0" fmla="*/ 96286 h 199104"/>
                    <a:gd name="connsiteX1" fmla="*/ 186203 w 199104"/>
                    <a:gd name="connsiteY1" fmla="*/ 53271 h 199104"/>
                    <a:gd name="connsiteX2" fmla="*/ 191281 w 199104"/>
                    <a:gd name="connsiteY2" fmla="*/ 60802 h 199104"/>
                    <a:gd name="connsiteX3" fmla="*/ 199104 w 199104"/>
                    <a:gd name="connsiteY3" fmla="*/ 99552 h 199104"/>
                    <a:gd name="connsiteX4" fmla="*/ 99552 w 199104"/>
                    <a:gd name="connsiteY4" fmla="*/ 199104 h 199104"/>
                    <a:gd name="connsiteX5" fmla="*/ 0 w 199104"/>
                    <a:gd name="connsiteY5" fmla="*/ 99552 h 199104"/>
                    <a:gd name="connsiteX6" fmla="*/ 99552 w 199104"/>
                    <a:gd name="connsiteY6" fmla="*/ 0 h 199104"/>
                    <a:gd name="connsiteX7" fmla="*/ 138302 w 199104"/>
                    <a:gd name="connsiteY7" fmla="*/ 7823 h 199104"/>
                    <a:gd name="connsiteX8" fmla="*/ 147513 w 199104"/>
                    <a:gd name="connsiteY8" fmla="*/ 14034 h 199104"/>
                    <a:gd name="connsiteX9" fmla="*/ 113409 w 199104"/>
                    <a:gd name="connsiteY9" fmla="*/ 66895 h 199104"/>
                    <a:gd name="connsiteX0" fmla="*/ 152597 w 199104"/>
                    <a:gd name="connsiteY0" fmla="*/ 96286 h 199104"/>
                    <a:gd name="connsiteX1" fmla="*/ 186203 w 199104"/>
                    <a:gd name="connsiteY1" fmla="*/ 53271 h 199104"/>
                    <a:gd name="connsiteX2" fmla="*/ 191281 w 199104"/>
                    <a:gd name="connsiteY2" fmla="*/ 60802 h 199104"/>
                    <a:gd name="connsiteX3" fmla="*/ 199104 w 199104"/>
                    <a:gd name="connsiteY3" fmla="*/ 99552 h 199104"/>
                    <a:gd name="connsiteX4" fmla="*/ 99552 w 199104"/>
                    <a:gd name="connsiteY4" fmla="*/ 199104 h 199104"/>
                    <a:gd name="connsiteX5" fmla="*/ 0 w 199104"/>
                    <a:gd name="connsiteY5" fmla="*/ 99552 h 199104"/>
                    <a:gd name="connsiteX6" fmla="*/ 99552 w 199104"/>
                    <a:gd name="connsiteY6" fmla="*/ 0 h 199104"/>
                    <a:gd name="connsiteX7" fmla="*/ 138302 w 199104"/>
                    <a:gd name="connsiteY7" fmla="*/ 7823 h 199104"/>
                    <a:gd name="connsiteX8" fmla="*/ 147513 w 199104"/>
                    <a:gd name="connsiteY8" fmla="*/ 14034 h 199104"/>
                    <a:gd name="connsiteX0" fmla="*/ 186203 w 199104"/>
                    <a:gd name="connsiteY0" fmla="*/ 53271 h 199104"/>
                    <a:gd name="connsiteX1" fmla="*/ 191281 w 199104"/>
                    <a:gd name="connsiteY1" fmla="*/ 60802 h 199104"/>
                    <a:gd name="connsiteX2" fmla="*/ 199104 w 199104"/>
                    <a:gd name="connsiteY2" fmla="*/ 99552 h 199104"/>
                    <a:gd name="connsiteX3" fmla="*/ 99552 w 199104"/>
                    <a:gd name="connsiteY3" fmla="*/ 199104 h 199104"/>
                    <a:gd name="connsiteX4" fmla="*/ 0 w 199104"/>
                    <a:gd name="connsiteY4" fmla="*/ 99552 h 199104"/>
                    <a:gd name="connsiteX5" fmla="*/ 99552 w 199104"/>
                    <a:gd name="connsiteY5" fmla="*/ 0 h 199104"/>
                    <a:gd name="connsiteX6" fmla="*/ 138302 w 199104"/>
                    <a:gd name="connsiteY6" fmla="*/ 7823 h 199104"/>
                    <a:gd name="connsiteX7" fmla="*/ 147513 w 199104"/>
                    <a:gd name="connsiteY7" fmla="*/ 14034 h 199104"/>
                    <a:gd name="connsiteX0" fmla="*/ 186203 w 199104"/>
                    <a:gd name="connsiteY0" fmla="*/ 53271 h 199104"/>
                    <a:gd name="connsiteX1" fmla="*/ 191281 w 199104"/>
                    <a:gd name="connsiteY1" fmla="*/ 60802 h 199104"/>
                    <a:gd name="connsiteX2" fmla="*/ 199104 w 199104"/>
                    <a:gd name="connsiteY2" fmla="*/ 99552 h 199104"/>
                    <a:gd name="connsiteX3" fmla="*/ 99552 w 199104"/>
                    <a:gd name="connsiteY3" fmla="*/ 199104 h 199104"/>
                    <a:gd name="connsiteX4" fmla="*/ 0 w 199104"/>
                    <a:gd name="connsiteY4" fmla="*/ 99552 h 199104"/>
                    <a:gd name="connsiteX5" fmla="*/ 99552 w 199104"/>
                    <a:gd name="connsiteY5" fmla="*/ 0 h 199104"/>
                    <a:gd name="connsiteX6" fmla="*/ 138302 w 199104"/>
                    <a:gd name="connsiteY6" fmla="*/ 7823 h 199104"/>
                    <a:gd name="connsiteX0" fmla="*/ 191281 w 199104"/>
                    <a:gd name="connsiteY0" fmla="*/ 60802 h 199104"/>
                    <a:gd name="connsiteX1" fmla="*/ 199104 w 199104"/>
                    <a:gd name="connsiteY1" fmla="*/ 99552 h 199104"/>
                    <a:gd name="connsiteX2" fmla="*/ 99552 w 199104"/>
                    <a:gd name="connsiteY2" fmla="*/ 199104 h 199104"/>
                    <a:gd name="connsiteX3" fmla="*/ 0 w 199104"/>
                    <a:gd name="connsiteY3" fmla="*/ 99552 h 199104"/>
                    <a:gd name="connsiteX4" fmla="*/ 99552 w 199104"/>
                    <a:gd name="connsiteY4" fmla="*/ 0 h 199104"/>
                    <a:gd name="connsiteX5" fmla="*/ 138302 w 199104"/>
                    <a:gd name="connsiteY5" fmla="*/ 7823 h 199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104" h="199104">
                      <a:moveTo>
                        <a:pt x="191281" y="60802"/>
                      </a:moveTo>
                      <a:cubicBezTo>
                        <a:pt x="196318" y="72712"/>
                        <a:pt x="199104" y="85807"/>
                        <a:pt x="199104" y="99552"/>
                      </a:cubicBezTo>
                      <a:cubicBezTo>
                        <a:pt x="199104" y="154533"/>
                        <a:pt x="154533" y="199104"/>
                        <a:pt x="99552" y="199104"/>
                      </a:cubicBezTo>
                      <a:cubicBezTo>
                        <a:pt x="44571" y="199104"/>
                        <a:pt x="0" y="154533"/>
                        <a:pt x="0" y="99552"/>
                      </a:cubicBezTo>
                      <a:cubicBezTo>
                        <a:pt x="0" y="44571"/>
                        <a:pt x="44571" y="0"/>
                        <a:pt x="99552" y="0"/>
                      </a:cubicBezTo>
                      <a:cubicBezTo>
                        <a:pt x="113297" y="0"/>
                        <a:pt x="126392" y="2786"/>
                        <a:pt x="138302" y="7823"/>
                      </a:cubicBezTo>
                    </a:path>
                  </a:pathLst>
                </a:custGeom>
                <a:noFill/>
                <a:ln w="12700" cap="rnd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74" name="Dowolny kształt: kształt 73">
                  <a:extLst>
                    <a:ext uri="{FF2B5EF4-FFF2-40B4-BE49-F238E27FC236}">
                      <a16:creationId xmlns:a16="http://schemas.microsoft.com/office/drawing/2014/main" id="{F03565A8-D4E7-8C79-2CDA-FB5FF00CE118}"/>
                    </a:ext>
                  </a:extLst>
                </p:cNvPr>
                <p:cNvSpPr/>
                <p:nvPr/>
              </p:nvSpPr>
              <p:spPr>
                <a:xfrm>
                  <a:off x="8656616" y="3322915"/>
                  <a:ext cx="143691" cy="130628"/>
                </a:xfrm>
                <a:custGeom>
                  <a:avLst/>
                  <a:gdLst>
                    <a:gd name="connsiteX0" fmla="*/ 0 w 143691"/>
                    <a:gd name="connsiteY0" fmla="*/ 84908 h 130628"/>
                    <a:gd name="connsiteX1" fmla="*/ 48985 w 143691"/>
                    <a:gd name="connsiteY1" fmla="*/ 130628 h 130628"/>
                    <a:gd name="connsiteX2" fmla="*/ 143691 w 143691"/>
                    <a:gd name="connsiteY2" fmla="*/ 0 h 130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3691" h="130628">
                      <a:moveTo>
                        <a:pt x="0" y="84908"/>
                      </a:moveTo>
                      <a:lnTo>
                        <a:pt x="48985" y="130628"/>
                      </a:lnTo>
                      <a:lnTo>
                        <a:pt x="143691" y="0"/>
                      </a:lnTo>
                    </a:path>
                  </a:pathLst>
                </a:custGeom>
                <a:noFill/>
                <a:ln w="508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</p:grpSp>
        <p:sp>
          <p:nvSpPr>
            <p:cNvPr id="80" name="pole tekstowe 79">
              <a:extLst>
                <a:ext uri="{FF2B5EF4-FFF2-40B4-BE49-F238E27FC236}">
                  <a16:creationId xmlns:a16="http://schemas.microsoft.com/office/drawing/2014/main" id="{6C212CCA-2E5F-DE2A-37D1-4818982A108F}"/>
                </a:ext>
              </a:extLst>
            </p:cNvPr>
            <p:cNvSpPr txBox="1"/>
            <p:nvPr/>
          </p:nvSpPr>
          <p:spPr>
            <a:xfrm>
              <a:off x="7444947" y="3878698"/>
              <a:ext cx="31692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086" algn="ctr">
                <a:tabLst>
                  <a:tab pos="398770" algn="l"/>
                  <a:tab pos="399617" algn="l"/>
                </a:tabLst>
              </a:pPr>
              <a:r>
                <a:rPr lang="pl-PL" sz="1600" spc="-13">
                  <a:solidFill>
                    <a:srgbClr val="333333"/>
                  </a:solidFill>
                  <a:cs typeface="Carlito"/>
                </a:rPr>
                <a:t>Identyfikacja tożsamości przedsiębiorstwa</a:t>
              </a:r>
              <a:r>
                <a:rPr lang="pl-PL" sz="1600" spc="-20">
                  <a:solidFill>
                    <a:srgbClr val="333333"/>
                  </a:solidFill>
                  <a:cs typeface="Carlito"/>
                </a:rPr>
                <a:t>/organizacji </a:t>
              </a:r>
              <a:br>
                <a:rPr lang="pl-PL" sz="1600" spc="-20">
                  <a:solidFill>
                    <a:srgbClr val="333333"/>
                  </a:solidFill>
                  <a:cs typeface="Carlito"/>
                </a:rPr>
              </a:br>
              <a:r>
                <a:rPr lang="pl-PL" sz="1600" spc="-7">
                  <a:solidFill>
                    <a:srgbClr val="333333"/>
                  </a:solidFill>
                  <a:cs typeface="Carlito"/>
                </a:rPr>
                <a:t>w świecie</a:t>
              </a:r>
              <a:r>
                <a:rPr lang="pl-PL" sz="1600" spc="260">
                  <a:solidFill>
                    <a:srgbClr val="333333"/>
                  </a:solidFill>
                  <a:cs typeface="Carlito"/>
                </a:rPr>
                <a:t> </a:t>
              </a:r>
              <a:r>
                <a:rPr lang="pl-PL" sz="1600" spc="-13">
                  <a:solidFill>
                    <a:srgbClr val="333333"/>
                  </a:solidFill>
                  <a:cs typeface="Carlito"/>
                </a:rPr>
                <a:t>elektronicznym</a:t>
              </a:r>
              <a:endParaRPr lang="pl-PL" sz="1600">
                <a:cs typeface="Carlito"/>
              </a:endParaRPr>
            </a:p>
          </p:txBody>
        </p:sp>
      </p:grp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A6BA7E5B-1F59-D3A2-B7D2-38FB764CC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6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F95238-58D3-876D-1DCE-3386BAECF65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1A110EFE-BE40-EABA-0C86-088B6198D5A6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401E5779-B39E-4C46-9C7A-2A833F96E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363"/>
            <a:stretch/>
          </p:blipFill>
          <p:spPr>
            <a:xfrm>
              <a:off x="2246418" y="401957"/>
              <a:ext cx="8503920" cy="6456043"/>
            </a:xfrm>
            <a:prstGeom prst="rect">
              <a:avLst/>
            </a:prstGeom>
          </p:spPr>
        </p:pic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022DD17A-A370-A56E-3487-58A2840865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1D4203F8-348D-850A-6A96-C9C1E9DB5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11" y="1905779"/>
            <a:ext cx="9854064" cy="37030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0066CC"/>
              </a:buClr>
            </a:pPr>
            <a:r>
              <a:rPr lang="pl-PL" sz="2400">
                <a:solidFill>
                  <a:schemeClr val="bg1"/>
                </a:solidFill>
              </a:rPr>
              <a:t>Jakie są kluczowe wymogi KSeF i obowiązkowe terminy dla poszczególnych typów firm i przedsiębiorców?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66CC"/>
              </a:buClr>
            </a:pPr>
            <a:r>
              <a:rPr lang="pl-PL" sz="2400">
                <a:solidFill>
                  <a:schemeClr val="bg1"/>
                </a:solidFill>
              </a:rPr>
              <a:t>Jakie są metody rejestracji firmy do KSeF oraz wady i zalety każdej z nich?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66CC"/>
              </a:buClr>
            </a:pPr>
            <a:r>
              <a:rPr lang="pl-PL" sz="2400">
                <a:solidFill>
                  <a:schemeClr val="bg1"/>
                </a:solidFill>
              </a:rPr>
              <a:t>Czym jest kwalifikowana pieczęć elektroniczna i jak można ją uzyskać?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66CC"/>
              </a:buClr>
            </a:pPr>
            <a:r>
              <a:rPr lang="pl-PL" sz="2400">
                <a:solidFill>
                  <a:schemeClr val="bg1"/>
                </a:solidFill>
              </a:rPr>
              <a:t>Jak wykorzystywać pieczęć elektroniczną w praktyce – przykłady zastosowań w codziennej działalności firmy?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66CC"/>
              </a:buClr>
            </a:pPr>
            <a:r>
              <a:rPr lang="pl-PL" sz="2400">
                <a:solidFill>
                  <a:schemeClr val="bg1"/>
                </a:solidFill>
              </a:rPr>
              <a:t>W jakich sytuacjach pieczęć elektroniczna może ułatwić obsługę KSeF </a:t>
            </a:r>
            <a:br>
              <a:rPr lang="pl-PL" sz="2400">
                <a:solidFill>
                  <a:schemeClr val="bg1"/>
                </a:solidFill>
              </a:rPr>
            </a:br>
            <a:r>
              <a:rPr lang="pl-PL" sz="2400">
                <a:solidFill>
                  <a:schemeClr val="bg1"/>
                </a:solidFill>
              </a:rPr>
              <a:t>i usprawnić procesy księgowe?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66CC"/>
              </a:buClr>
            </a:pPr>
            <a:r>
              <a:rPr lang="pl-PL" sz="2400">
                <a:solidFill>
                  <a:schemeClr val="bg1"/>
                </a:solidFill>
              </a:rPr>
              <a:t>Sesja Q&amp;A</a:t>
            </a:r>
          </a:p>
        </p:txBody>
      </p:sp>
      <p:sp>
        <p:nvSpPr>
          <p:cNvPr id="20" name="Tytuł 3">
            <a:extLst>
              <a:ext uri="{FF2B5EF4-FFF2-40B4-BE49-F238E27FC236}">
                <a16:creationId xmlns:a16="http://schemas.microsoft.com/office/drawing/2014/main" id="{70D06276-6D12-19BC-D8A2-F4CF6C99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12" y="848201"/>
            <a:ext cx="11261649" cy="792675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1076AEF6-01EB-99F1-AB19-24D7BED13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F620BE0-D500-67BA-05C1-5685FC29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464D846D-5D37-6AD0-9038-5325FDC8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Skutki prawne pieczęci elektronicznych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C6C15387-363A-4F8B-042F-CB9231208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6" name="Symbol zastępczy zawartości 9">
            <a:extLst>
              <a:ext uri="{FF2B5EF4-FFF2-40B4-BE49-F238E27FC236}">
                <a16:creationId xmlns:a16="http://schemas.microsoft.com/office/drawing/2014/main" id="{3226D90C-554A-1DE0-BE02-11A97A2E04B0}"/>
              </a:ext>
            </a:extLst>
          </p:cNvPr>
          <p:cNvSpPr txBox="1">
            <a:spLocks/>
          </p:cNvSpPr>
          <p:nvPr/>
        </p:nvSpPr>
        <p:spPr>
          <a:xfrm>
            <a:off x="499613" y="1905779"/>
            <a:ext cx="7377562" cy="4112162"/>
          </a:xfrm>
          <a:prstGeom prst="rect">
            <a:avLst/>
          </a:prstGeom>
        </p:spPr>
        <p:txBody>
          <a:bodyPr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pl-PL" b="1" i="1"/>
              <a:t>eIDAS</a:t>
            </a:r>
            <a:r>
              <a:rPr lang="pl-PL" i="1"/>
              <a:t> Art. 35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b="1">
                <a:solidFill>
                  <a:schemeClr val="accent1"/>
                </a:solidFill>
              </a:rPr>
              <a:t>PIECZĘCI ELEKTRONICZNEJ </a:t>
            </a:r>
            <a:r>
              <a:rPr lang="pl-PL"/>
              <a:t>nie można odmówić skutku prawnego ani dopuszczalności jako dowodu w postępowaniu sądowym wyłącznie z tego powodu, że pieczęć ta ma postać elektroniczną lub że nie spełnia wymogów dla </a:t>
            </a:r>
            <a:r>
              <a:rPr lang="pl-PL" b="1">
                <a:solidFill>
                  <a:schemeClr val="accent1"/>
                </a:solidFill>
              </a:rPr>
              <a:t>KWALIFIKOWANYCH PIECZĘCI ELEKTRONICZNYCH</a:t>
            </a:r>
            <a:r>
              <a:rPr lang="pl-PL"/>
              <a:t>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b="1">
                <a:solidFill>
                  <a:schemeClr val="accent1"/>
                </a:solidFill>
              </a:rPr>
              <a:t>KWALIFIKOWANA PIECZĘĆ ELEKTRONICZNA </a:t>
            </a:r>
            <a:r>
              <a:rPr lang="pl-PL"/>
              <a:t>korzysta </a:t>
            </a:r>
            <a:br>
              <a:rPr lang="pl-PL"/>
            </a:br>
            <a:r>
              <a:rPr lang="pl-PL"/>
              <a:t>z domniemania integralności danych i autentyczności pochodzenia tych danych, z którymi kwalifikowana pieczęć elektroniczna jest powiązana.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pl-PL" sz="1800"/>
          </a:p>
        </p:txBody>
      </p:sp>
      <p:pic>
        <p:nvPicPr>
          <p:cNvPr id="7" name="Obraz 6" descr="Obraz zawierający osoba, stojące&#10;&#10;Opis wygenerowany automatycznie">
            <a:extLst>
              <a:ext uri="{FF2B5EF4-FFF2-40B4-BE49-F238E27FC236}">
                <a16:creationId xmlns:a16="http://schemas.microsoft.com/office/drawing/2014/main" id="{9977934D-9EEB-2558-38FE-AB4B0CDFD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5" r="40428"/>
          <a:stretch/>
        </p:blipFill>
        <p:spPr>
          <a:xfrm>
            <a:off x="8447617" y="-1"/>
            <a:ext cx="374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3004-4635-E770-2EC1-F9869A74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DB59114-B14B-B926-724C-5CC3E91EF016}"/>
              </a:ext>
            </a:extLst>
          </p:cNvPr>
          <p:cNvSpPr/>
          <p:nvPr/>
        </p:nvSpPr>
        <p:spPr bwMode="auto">
          <a:xfrm>
            <a:off x="1" y="3876676"/>
            <a:ext cx="12191999" cy="24796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4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39CADE1-44D1-CAD3-6924-4F9CDACD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A847B8B-5CDB-B5D4-611E-6B4DA26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Krajowe skutki prawne pieczęci elektronicznych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987D268E-0C49-EFD1-DED5-1CCF8009B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3" name="Symbol zastępczy zawartości 9">
            <a:extLst>
              <a:ext uri="{FF2B5EF4-FFF2-40B4-BE49-F238E27FC236}">
                <a16:creationId xmlns:a16="http://schemas.microsoft.com/office/drawing/2014/main" id="{E2730993-1914-5DEC-04B6-C0942838271A}"/>
              </a:ext>
            </a:extLst>
          </p:cNvPr>
          <p:cNvSpPr txBox="1">
            <a:spLocks/>
          </p:cNvSpPr>
          <p:nvPr/>
        </p:nvSpPr>
        <p:spPr>
          <a:xfrm>
            <a:off x="499613" y="1905779"/>
            <a:ext cx="10892287" cy="4538700"/>
          </a:xfrm>
          <a:prstGeom prst="rect">
            <a:avLst/>
          </a:prstGeom>
        </p:spPr>
        <p:txBody>
          <a:bodyPr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pl-PL" sz="1900" b="1" i="1"/>
              <a:t>KPA</a:t>
            </a:r>
            <a:r>
              <a:rPr lang="pl-PL" sz="1900" i="1"/>
              <a:t> Art. 14. Zasada pisemności załatwiania spraw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pl-PL" sz="1900"/>
              <a:t>§ 1. </a:t>
            </a:r>
            <a:r>
              <a:rPr lang="pl-PL" sz="1900" b="1"/>
              <a:t>Sprawy należy prowadzić i załatwiać na piśmie utrwalonym w postaci papierowej lub elektronicznej. Pisma utrwalone w postaci papierowej opatruje się podpisem własnoręcznym</a:t>
            </a:r>
            <a:r>
              <a:rPr lang="pl-PL" sz="1900"/>
              <a:t>. Pisma utrwalone w postaci elektronicznej opatruje się </a:t>
            </a:r>
            <a:r>
              <a:rPr lang="pl-PL" sz="1900" b="1"/>
              <a:t>kwalifikowanym podpisem elektronicznym, podpisem zaufanym albo podpisem osobistym </a:t>
            </a:r>
            <a:r>
              <a:rPr lang="pl-PL" sz="1900"/>
              <a:t>lub </a:t>
            </a:r>
            <a:r>
              <a:rPr lang="pl-PL" sz="1900" b="1">
                <a:solidFill>
                  <a:schemeClr val="accent1"/>
                </a:solidFill>
              </a:rPr>
              <a:t>KWALIFIKOWANĄ PIECZĘCIĄ ELEKTRONICZNĄ </a:t>
            </a:r>
            <a:r>
              <a:rPr lang="pl-PL" sz="1900"/>
              <a:t>organu administracji publicznej ze wskazaniem w treści pisma osoby opatrującej pismo pieczęcią.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pl-PL" sz="1900"/>
          </a:p>
          <a:p>
            <a:pPr marL="0" indent="0">
              <a:buFont typeface="Calibri" panose="020F0502020204030204" pitchFamily="34" charset="0"/>
              <a:buNone/>
            </a:pPr>
            <a:r>
              <a:rPr lang="pl-PL" sz="1900" b="1" i="1"/>
              <a:t>Rozporządzenie </a:t>
            </a:r>
            <a:r>
              <a:rPr lang="pl-PL" sz="1900" b="1" i="1" err="1"/>
              <a:t>MRPiPS</a:t>
            </a:r>
            <a:r>
              <a:rPr lang="pl-PL" sz="1900" b="1" i="1"/>
              <a:t> w sprawie dokumentacji pracowniczej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pl-PL" sz="1900"/>
              <a:t>§ 11. 1. W przypadku gdy do dokumentacji pracowniczej prowadzonej w postaci elektronicznej ma być́ dołączony dokument w postaci papierowej, pracodawca albo osoba upoważniona przez pracodawcę̨ sporządza odwzorowanie cyfrowe tego dokumentu, opatruje je </a:t>
            </a:r>
            <a:r>
              <a:rPr lang="pl-PL" sz="1900" b="1"/>
              <a:t>kwalifikowanym podpisem elektronicznym </a:t>
            </a:r>
            <a:r>
              <a:rPr lang="pl-PL" sz="1900"/>
              <a:t>albo </a:t>
            </a:r>
            <a:r>
              <a:rPr lang="pl-PL" sz="1900" b="1">
                <a:solidFill>
                  <a:schemeClr val="accent1"/>
                </a:solidFill>
              </a:rPr>
              <a:t>KWALIFIKOWANĄ PIECZĘCIĄ ELEKTRONICZNĄ </a:t>
            </a:r>
            <a:r>
              <a:rPr lang="pl-PL" sz="1900"/>
              <a:t>̨ pracodawcy i umieszcza w dokumentacji pracowniczej, w sposób zapewniający czytelność́, dostęp i spójność́ tej dokumentacji. (</a:t>
            </a:r>
            <a:r>
              <a:rPr lang="pl-PL" sz="1900" i="1"/>
              <a:t>Dz. U. 2024.535</a:t>
            </a:r>
            <a:r>
              <a:rPr lang="pl-PL" sz="19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375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44C5877-213B-C254-DA0A-35C93981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43FFDC4-594A-F101-E54A-569E97FE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Porównanie podpisu i pieczęci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40FA9609-A0C9-5112-B245-617DF109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D520AAD-EDFC-D196-60C9-E96827085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03959"/>
              </p:ext>
            </p:extLst>
          </p:nvPr>
        </p:nvGraphicFramePr>
        <p:xfrm>
          <a:off x="1019175" y="1815951"/>
          <a:ext cx="10153650" cy="41938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172041460"/>
                    </a:ext>
                  </a:extLst>
                </a:gridCol>
                <a:gridCol w="3686175">
                  <a:extLst>
                    <a:ext uri="{9D8B030D-6E8A-4147-A177-3AD203B41FA5}">
                      <a16:colId xmlns:a16="http://schemas.microsoft.com/office/drawing/2014/main" val="736113356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3544856311"/>
                    </a:ext>
                  </a:extLst>
                </a:gridCol>
              </a:tblGrid>
              <a:tr h="483199">
                <a:tc>
                  <a:txBody>
                    <a:bodyPr/>
                    <a:lstStyle/>
                    <a:p>
                      <a:pPr algn="ctr"/>
                      <a:r>
                        <a:rPr lang="pl-PL" sz="1600" noProof="0">
                          <a:solidFill>
                            <a:schemeClr val="bg1"/>
                          </a:solidFill>
                        </a:rPr>
                        <a:t>CECHA</a:t>
                      </a:r>
                      <a:endParaRPr lang="pl-PL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00A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noProof="0">
                          <a:solidFill>
                            <a:schemeClr val="bg1"/>
                          </a:solidFill>
                        </a:rPr>
                        <a:t>PODPIS ELEKTRONICZNY</a:t>
                      </a:r>
                      <a:endParaRPr lang="pl-PL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00A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noProof="0">
                          <a:solidFill>
                            <a:schemeClr val="bg1"/>
                          </a:solidFill>
                        </a:rPr>
                        <a:t>PIECZĘĆ ELEKTRONICZNA</a:t>
                      </a:r>
                      <a:endParaRPr lang="pl-PL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00A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172846"/>
                  </a:ext>
                </a:extLst>
              </a:tr>
              <a:tr h="658275">
                <a:tc>
                  <a:txBody>
                    <a:bodyPr/>
                    <a:lstStyle/>
                    <a:p>
                      <a:pPr algn="ctr"/>
                      <a:r>
                        <a:rPr lang="pl-PL" sz="1600" b="1" noProof="0"/>
                        <a:t>UŻYTKOWNIK</a:t>
                      </a:r>
                      <a:endParaRPr lang="pl-PL" sz="1600" b="1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Osoba fizyczna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Podmiot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161967"/>
                  </a:ext>
                </a:extLst>
              </a:tr>
              <a:tr h="658275">
                <a:tc>
                  <a:txBody>
                    <a:bodyPr/>
                    <a:lstStyle/>
                    <a:p>
                      <a:pPr algn="ctr"/>
                      <a:r>
                        <a:rPr lang="pl-PL" sz="1600" b="1" noProof="0"/>
                        <a:t>UŻYCIE</a:t>
                      </a:r>
                      <a:endParaRPr lang="pl-PL" sz="1600" b="1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Podpis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Autentyczność i integralność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90159"/>
                  </a:ext>
                </a:extLst>
              </a:tr>
              <a:tr h="867912">
                <a:tc>
                  <a:txBody>
                    <a:bodyPr/>
                    <a:lstStyle/>
                    <a:p>
                      <a:pPr algn="ctr"/>
                      <a:r>
                        <a:rPr lang="pl-PL" sz="1600" b="1" noProof="0"/>
                        <a:t>KWALIFIKOWANY</a:t>
                      </a:r>
                      <a:endParaRPr lang="pl-PL" sz="1600" b="1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Oświadczenie woli</a:t>
                      </a:r>
                    </a:p>
                    <a:p>
                      <a:pPr algn="ctr"/>
                      <a:r>
                        <a:rPr lang="pl-PL" sz="1500" noProof="0"/>
                        <a:t>Równoważność formie pisemnej </a:t>
                      </a:r>
                      <a:br>
                        <a:rPr lang="pl-PL" sz="1500" noProof="0"/>
                      </a:br>
                      <a:r>
                        <a:rPr lang="pl-PL" sz="1500" noProof="0"/>
                        <a:t>i podpisowi własnoręcznemu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Domniemanie  autentyczności </a:t>
                      </a:r>
                      <a:br>
                        <a:rPr lang="pl-PL" sz="1500" noProof="0"/>
                      </a:br>
                      <a:r>
                        <a:rPr lang="pl-PL" sz="1500" noProof="0"/>
                        <a:t>i integralności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702980"/>
                  </a:ext>
                </a:extLst>
              </a:tr>
              <a:tr h="658275">
                <a:tc>
                  <a:txBody>
                    <a:bodyPr/>
                    <a:lstStyle/>
                    <a:p>
                      <a:pPr algn="ctr"/>
                      <a:r>
                        <a:rPr lang="pl-PL" sz="1600" b="1" noProof="0"/>
                        <a:t>AUTOMATYZACJA</a:t>
                      </a:r>
                      <a:endParaRPr lang="pl-PL" sz="1600" b="1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Tylko pod kontrolą podpisującego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W ramach struktur organizacji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260000"/>
                  </a:ext>
                </a:extLst>
              </a:tr>
              <a:tr h="867912">
                <a:tc>
                  <a:txBody>
                    <a:bodyPr/>
                    <a:lstStyle/>
                    <a:p>
                      <a:pPr algn="ctr"/>
                      <a:r>
                        <a:rPr lang="pl-PL" sz="1600" b="1" noProof="0"/>
                        <a:t>ZAKRES UŻYCIA</a:t>
                      </a:r>
                      <a:endParaRPr lang="pl-PL" sz="1600" b="1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Podpisywanie dokumentów</a:t>
                      </a:r>
                      <a:br>
                        <a:rPr lang="pl-PL" sz="1500" noProof="0"/>
                      </a:br>
                      <a:r>
                        <a:rPr lang="pl-PL" sz="1500" noProof="0"/>
                        <a:t>i oświadczeń woli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noProof="0"/>
                        <a:t>Dokumenty tworzone na podstawie prawa, umowy lub regulaminu usługi</a:t>
                      </a:r>
                      <a:endParaRPr lang="pl-PL" sz="1500" noProof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061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03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ymbol zastępczy obrazu 7" descr="Obraz zawierający osoba, computer, mężczyzna&#10;&#10;Opis wygenerowany automatycznie">
            <a:extLst>
              <a:ext uri="{FF2B5EF4-FFF2-40B4-BE49-F238E27FC236}">
                <a16:creationId xmlns:a16="http://schemas.microsoft.com/office/drawing/2014/main" id="{F011F62A-F3F6-7D70-B35E-B82FC53BD8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2BD2F49-18D9-3220-B20D-C9F62CB8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1D8FAE7-DF69-86AD-5F3F-CA8D1B06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883" y="856861"/>
            <a:ext cx="4986984" cy="792675"/>
          </a:xfrm>
        </p:spPr>
        <p:txBody>
          <a:bodyPr>
            <a:noAutofit/>
          </a:bodyPr>
          <a:lstStyle/>
          <a:p>
            <a:r>
              <a:rPr lang="pl-PL" sz="3200" spc="-20">
                <a:solidFill>
                  <a:srgbClr val="333333"/>
                </a:solidFill>
              </a:rPr>
              <a:t>Pieczęć </a:t>
            </a:r>
            <a:r>
              <a:rPr lang="pl-PL" sz="3200" spc="-13">
                <a:solidFill>
                  <a:srgbClr val="333333"/>
                </a:solidFill>
              </a:rPr>
              <a:t>elektroniczna </a:t>
            </a:r>
            <a:br>
              <a:rPr lang="pl-PL" sz="3200" spc="-13">
                <a:solidFill>
                  <a:srgbClr val="333333"/>
                </a:solidFill>
              </a:rPr>
            </a:br>
            <a:r>
              <a:rPr lang="pl-PL" sz="3200">
                <a:solidFill>
                  <a:srgbClr val="333333"/>
                </a:solidFill>
              </a:rPr>
              <a:t>– </a:t>
            </a:r>
            <a:r>
              <a:rPr lang="pl-PL" sz="3200" spc="-27">
                <a:solidFill>
                  <a:srgbClr val="333333"/>
                </a:solidFill>
              </a:rPr>
              <a:t>wykorzystanie</a:t>
            </a:r>
            <a:endParaRPr lang="pl-PL" sz="3200"/>
          </a:p>
        </p:txBody>
      </p:sp>
      <p:sp>
        <p:nvSpPr>
          <p:cNvPr id="7" name="Symbol zastępczy zawartości 4">
            <a:extLst>
              <a:ext uri="{FF2B5EF4-FFF2-40B4-BE49-F238E27FC236}">
                <a16:creationId xmlns:a16="http://schemas.microsoft.com/office/drawing/2014/main" id="{81E7CB6F-AF3D-5AFF-6CD4-7E0093BBD854}"/>
              </a:ext>
            </a:extLst>
          </p:cNvPr>
          <p:cNvSpPr txBox="1">
            <a:spLocks/>
          </p:cNvSpPr>
          <p:nvPr/>
        </p:nvSpPr>
        <p:spPr>
          <a:xfrm>
            <a:off x="6572883" y="2259608"/>
            <a:ext cx="5419092" cy="1809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6773" indent="0">
              <a:spcBef>
                <a:spcPts val="133"/>
              </a:spcBef>
              <a:buFont typeface="Calibri" panose="020F0502020204030204" pitchFamily="34" charset="0"/>
              <a:buNone/>
            </a:pPr>
            <a:r>
              <a:rPr lang="pl-PL" sz="1800" spc="-7">
                <a:solidFill>
                  <a:srgbClr val="333333"/>
                </a:solidFill>
                <a:cs typeface="Carlito"/>
              </a:rPr>
              <a:t>Certyfikat </a:t>
            </a:r>
            <a:r>
              <a:rPr lang="pl-PL" sz="1800" spc="-27">
                <a:solidFill>
                  <a:srgbClr val="333333"/>
                </a:solidFill>
                <a:cs typeface="Carlito"/>
              </a:rPr>
              <a:t>może 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być wykorzystywany </a:t>
            </a:r>
            <a:r>
              <a:rPr lang="pl-PL" sz="1800" spc="-7">
                <a:solidFill>
                  <a:srgbClr val="333333"/>
                </a:solidFill>
                <a:cs typeface="Carlito"/>
              </a:rPr>
              <a:t>do 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pieczętowania </a:t>
            </a:r>
            <a:r>
              <a:rPr lang="pl-PL" sz="1800" spc="-27">
                <a:solidFill>
                  <a:srgbClr val="00A3DF"/>
                </a:solidFill>
                <a:cs typeface="Carlito"/>
              </a:rPr>
              <a:t>dokumentów,  </a:t>
            </a:r>
            <a:r>
              <a:rPr lang="pl-PL" sz="1800" spc="-13">
                <a:solidFill>
                  <a:srgbClr val="00A3DF"/>
                </a:solidFill>
                <a:cs typeface="Carlito"/>
              </a:rPr>
              <a:t>danych </a:t>
            </a:r>
            <a:r>
              <a:rPr lang="pl-PL" sz="1800" spc="-7">
                <a:solidFill>
                  <a:srgbClr val="00A3DF"/>
                </a:solidFill>
                <a:cs typeface="Carlito"/>
              </a:rPr>
              <a:t>oraz </a:t>
            </a:r>
            <a:r>
              <a:rPr lang="pl-PL" sz="1800" spc="-13">
                <a:solidFill>
                  <a:srgbClr val="00A3DF"/>
                </a:solidFill>
                <a:cs typeface="Carlito"/>
              </a:rPr>
              <a:t>korespondencji </a:t>
            </a:r>
            <a:r>
              <a:rPr lang="pl-PL" sz="1800" spc="-7">
                <a:solidFill>
                  <a:srgbClr val="00A3DF"/>
                </a:solidFill>
                <a:cs typeface="Carlito"/>
              </a:rPr>
              <a:t>elektronicznej danej</a:t>
            </a:r>
            <a:r>
              <a:rPr lang="pl-PL" sz="1800" spc="73">
                <a:solidFill>
                  <a:srgbClr val="00A3DF"/>
                </a:solidFill>
                <a:cs typeface="Carlito"/>
              </a:rPr>
              <a:t> </a:t>
            </a:r>
            <a:r>
              <a:rPr lang="pl-PL" sz="1800" spc="-13">
                <a:solidFill>
                  <a:srgbClr val="00A3DF"/>
                </a:solidFill>
                <a:cs typeface="Carlito"/>
              </a:rPr>
              <a:t>organizacji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,</a:t>
            </a:r>
            <a:r>
              <a:rPr lang="pl-PL" sz="1800">
                <a:cs typeface="Carlito"/>
              </a:rPr>
              <a:t> 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co gwarantuje </a:t>
            </a:r>
            <a:r>
              <a:rPr lang="pl-PL" sz="1800" spc="-7">
                <a:solidFill>
                  <a:srgbClr val="333333"/>
                </a:solidFill>
                <a:cs typeface="Carlito"/>
              </a:rPr>
              <a:t>integralność 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danych, </a:t>
            </a:r>
            <a:r>
              <a:rPr lang="pl-PL" sz="1800" spc="-7">
                <a:solidFill>
                  <a:srgbClr val="333333"/>
                </a:solidFill>
                <a:cs typeface="Carlito"/>
              </a:rPr>
              <a:t>identyfikuje podmiot, który jest  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autorem dokumentu </a:t>
            </a:r>
            <a:br>
              <a:rPr lang="pl-PL" sz="1800" spc="-13">
                <a:solidFill>
                  <a:srgbClr val="333333"/>
                </a:solidFill>
                <a:cs typeface="Carlito"/>
              </a:rPr>
            </a:br>
            <a:r>
              <a:rPr lang="pl-PL" sz="1800" spc="-7">
                <a:solidFill>
                  <a:srgbClr val="333333"/>
                </a:solidFill>
                <a:cs typeface="Carlito"/>
              </a:rPr>
              <a:t>oraz </a:t>
            </a:r>
            <a:r>
              <a:rPr lang="pl-PL" sz="1800" spc="-7">
                <a:solidFill>
                  <a:srgbClr val="00A3DF"/>
                </a:solidFill>
                <a:cs typeface="Carlito"/>
              </a:rPr>
              <a:t>dodaje element</a:t>
            </a:r>
            <a:r>
              <a:rPr lang="pl-PL" sz="1800" spc="53">
                <a:solidFill>
                  <a:srgbClr val="00A3DF"/>
                </a:solidFill>
                <a:cs typeface="Carlito"/>
              </a:rPr>
              <a:t> </a:t>
            </a:r>
            <a:r>
              <a:rPr lang="pl-PL" sz="1800" spc="-13">
                <a:solidFill>
                  <a:srgbClr val="00A3DF"/>
                </a:solidFill>
                <a:cs typeface="Carlito"/>
              </a:rPr>
              <a:t>niezaprzeczalności </a:t>
            </a:r>
            <a:r>
              <a:rPr lang="pl-PL" sz="1800">
                <a:solidFill>
                  <a:srgbClr val="00A3DF"/>
                </a:solidFill>
                <a:cs typeface="Carlito"/>
              </a:rPr>
              <a:t>w </a:t>
            </a:r>
            <a:r>
              <a:rPr lang="pl-PL" sz="1800" spc="-7">
                <a:solidFill>
                  <a:srgbClr val="00A3DF"/>
                </a:solidFill>
                <a:cs typeface="Carlito"/>
              </a:rPr>
              <a:t>świetle przepisów</a:t>
            </a:r>
            <a:r>
              <a:rPr lang="pl-PL" sz="1800" spc="-27">
                <a:solidFill>
                  <a:srgbClr val="00A3DF"/>
                </a:solidFill>
                <a:cs typeface="Carlito"/>
              </a:rPr>
              <a:t> </a:t>
            </a:r>
            <a:r>
              <a:rPr lang="pl-PL" sz="1800" spc="-13">
                <a:solidFill>
                  <a:srgbClr val="00A3DF"/>
                </a:solidFill>
                <a:cs typeface="Carlito"/>
              </a:rPr>
              <a:t>prawa</a:t>
            </a:r>
            <a:r>
              <a:rPr lang="pl-PL" sz="1800" spc="-13">
                <a:solidFill>
                  <a:srgbClr val="333333"/>
                </a:solidFill>
                <a:cs typeface="Carlito"/>
              </a:rPr>
              <a:t>.</a:t>
            </a:r>
            <a:endParaRPr lang="pl-PL" sz="1800">
              <a:cs typeface="Carlito"/>
            </a:endParaRP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5FB82B75-28B7-E597-210A-4679D540AB3D}"/>
              </a:ext>
            </a:extLst>
          </p:cNvPr>
          <p:cNvGrpSpPr/>
          <p:nvPr/>
        </p:nvGrpSpPr>
        <p:grpSpPr>
          <a:xfrm>
            <a:off x="-2" y="4467225"/>
            <a:ext cx="12191999" cy="1809589"/>
            <a:chOff x="-2" y="4467225"/>
            <a:chExt cx="12191999" cy="1809589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42289268-EC43-5DDF-9FE8-78BB49128AAC}"/>
                </a:ext>
              </a:extLst>
            </p:cNvPr>
            <p:cNvSpPr/>
            <p:nvPr/>
          </p:nvSpPr>
          <p:spPr bwMode="auto">
            <a:xfrm>
              <a:off x="-2" y="4467225"/>
              <a:ext cx="12191999" cy="1809589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06FC7D05-77FB-9511-785D-97DF661C1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7815" y="4823398"/>
              <a:ext cx="969986" cy="969986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2F5364E6-3533-EBD1-7AD1-7A412118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1813" y="4823397"/>
              <a:ext cx="969987" cy="969987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EB713EC4-0827-C77B-6784-E3736489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25812" y="4823397"/>
              <a:ext cx="969987" cy="969987"/>
            </a:xfrm>
            <a:prstGeom prst="rect">
              <a:avLst/>
            </a:prstGeom>
          </p:spPr>
        </p:pic>
        <p:sp>
          <p:nvSpPr>
            <p:cNvPr id="9" name="Symbol zastępczy zawartości 4">
              <a:extLst>
                <a:ext uri="{FF2B5EF4-FFF2-40B4-BE49-F238E27FC236}">
                  <a16:creationId xmlns:a16="http://schemas.microsoft.com/office/drawing/2014/main" id="{7DB9B031-FFE5-527C-1C55-D69E6C342C3D}"/>
                </a:ext>
              </a:extLst>
            </p:cNvPr>
            <p:cNvSpPr txBox="1">
              <a:spLocks/>
            </p:cNvSpPr>
            <p:nvPr/>
          </p:nvSpPr>
          <p:spPr>
            <a:xfrm>
              <a:off x="6579220" y="4784371"/>
              <a:ext cx="5182037" cy="13546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24000" indent="-324000" algn="l" defTabSz="1219170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Pct val="100000"/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719982" indent="-360000" algn="l" defTabSz="1219170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 typeface="Calibri" panose="020F0502020204030204" pitchFamily="34" charset="0"/>
                <a:buChar char="→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008000" indent="-252000" algn="l" defTabSz="1077357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  <a:buSzPct val="90000"/>
                <a:buFont typeface="Calibri" panose="020F0502020204030204" pitchFamily="34" charset="0"/>
                <a:buChar char="‒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960943" indent="-245527" algn="l" defTabSz="1219170" rtl="0" eaLnBrk="1" latinLnBrk="0" hangingPunct="1">
                <a:spcBef>
                  <a:spcPct val="20000"/>
                </a:spcBef>
                <a:buFont typeface="Symbol" pitchFamily="18" charset="2"/>
                <a:buChar char="-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95887" indent="-234945" algn="l" defTabSz="121917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6773" indent="0">
                <a:spcBef>
                  <a:spcPts val="133"/>
                </a:spcBef>
                <a:buFont typeface="Calibri" panose="020F0502020204030204" pitchFamily="34" charset="0"/>
                <a:buNone/>
              </a:pPr>
              <a:r>
                <a:rPr lang="pl-PL" sz="1600" b="1">
                  <a:solidFill>
                    <a:schemeClr val="bg1"/>
                  </a:solidFill>
                  <a:latin typeface="+mn-lt"/>
                  <a:cs typeface="Carlito"/>
                </a:rPr>
                <a:t>Oznacza to, że dokumenty  opieczętowane elektronicznie  </a:t>
              </a:r>
              <a:br>
                <a:rPr lang="pl-PL" sz="1600" b="1">
                  <a:solidFill>
                    <a:schemeClr val="bg1"/>
                  </a:solidFill>
                  <a:latin typeface="+mn-lt"/>
                  <a:cs typeface="Carlito"/>
                </a:rPr>
              </a:br>
              <a:r>
                <a:rPr lang="pl-PL" sz="1600" b="1">
                  <a:solidFill>
                    <a:schemeClr val="bg1"/>
                  </a:solidFill>
                  <a:latin typeface="+mn-lt"/>
                  <a:cs typeface="Carlito"/>
                </a:rPr>
                <a:t>są znacznie bezpieczniejsze niż ich papierowe odpowiedniki,  ponieważ jakakolwiek zmiana w nich jest natychmiast  wykrywana i jednoznacznie  można zidentyfikować jaki podmiot jest autorem  danego dokumentu.</a:t>
              </a:r>
            </a:p>
          </p:txBody>
        </p:sp>
      </p:grpSp>
      <p:pic>
        <p:nvPicPr>
          <p:cNvPr id="2" name="Symbol zastępczy zawartości 7">
            <a:extLst>
              <a:ext uri="{FF2B5EF4-FFF2-40B4-BE49-F238E27FC236}">
                <a16:creationId xmlns:a16="http://schemas.microsoft.com/office/drawing/2014/main" id="{FAB77BE2-DEF7-A6EA-1051-45693EF9F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65459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4BC7DDE-A521-CD66-D138-BA542C38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9984776-2EC1-636F-C906-4F2F999CA0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sz="2000" spc="-13">
                <a:solidFill>
                  <a:srgbClr val="00AEE8"/>
                </a:solidFill>
                <a:cs typeface="Carlito"/>
              </a:rPr>
              <a:t>Pieczęć elektroniczna </a:t>
            </a:r>
            <a:r>
              <a:rPr lang="pl-PL" sz="2000" spc="-20">
                <a:solidFill>
                  <a:srgbClr val="00AEE8"/>
                </a:solidFill>
                <a:cs typeface="Carlito"/>
              </a:rPr>
              <a:t>może być </a:t>
            </a:r>
            <a:r>
              <a:rPr lang="pl-PL" sz="2000" spc="-13">
                <a:solidFill>
                  <a:srgbClr val="00AEE8"/>
                </a:solidFill>
                <a:cs typeface="Carlito"/>
              </a:rPr>
              <a:t>wykorzystywana </a:t>
            </a:r>
            <a:r>
              <a:rPr lang="pl-PL" sz="2000" spc="-7">
                <a:solidFill>
                  <a:srgbClr val="00AEE8"/>
                </a:solidFill>
                <a:cs typeface="Carlito"/>
              </a:rPr>
              <a:t>do </a:t>
            </a:r>
            <a:r>
              <a:rPr lang="pl-PL" sz="2000" spc="-13">
                <a:solidFill>
                  <a:srgbClr val="00AEE8"/>
                </a:solidFill>
                <a:cs typeface="Carlito"/>
              </a:rPr>
              <a:t>elektronicznego</a:t>
            </a:r>
            <a:r>
              <a:rPr lang="pl-PL" sz="2000" spc="73">
                <a:solidFill>
                  <a:srgbClr val="00AEE8"/>
                </a:solidFill>
                <a:cs typeface="Carlito"/>
              </a:rPr>
              <a:t> </a:t>
            </a:r>
            <a:r>
              <a:rPr lang="pl-PL" sz="2000" spc="-13">
                <a:solidFill>
                  <a:srgbClr val="00AEE8"/>
                </a:solidFill>
                <a:cs typeface="Carlito"/>
              </a:rPr>
              <a:t>pieczętowania: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0BE499C-CDF9-7BAE-6E39-49677B87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Pieczęć elektroniczna – z</a:t>
            </a:r>
            <a:r>
              <a:rPr lang="pl-PL" sz="3200" spc="-20">
                <a:solidFill>
                  <a:schemeClr val="tx1">
                    <a:lumMod val="95000"/>
                    <a:lumOff val="5000"/>
                  </a:schemeClr>
                </a:solidFill>
              </a:rPr>
              <a:t>astosowanie</a:t>
            </a:r>
            <a:endParaRPr lang="pl-PL" sz="3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77A96D98-CA18-F001-2871-C0CAA43A19CD}"/>
              </a:ext>
            </a:extLst>
          </p:cNvPr>
          <p:cNvSpPr txBox="1">
            <a:spLocks/>
          </p:cNvSpPr>
          <p:nvPr/>
        </p:nvSpPr>
        <p:spPr>
          <a:xfrm>
            <a:off x="542127" y="2453535"/>
            <a:ext cx="5861198" cy="3941433"/>
          </a:xfrm>
          <a:prstGeom prst="rect">
            <a:avLst/>
          </a:prstGeom>
        </p:spPr>
        <p:txBody>
          <a:bodyPr/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463" indent="-384377"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  <a:tabLst>
                <a:tab pos="400463" algn="l"/>
                <a:tab pos="401310" algn="l"/>
              </a:tabLst>
            </a:pP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oficjalnej firmowej korespondencji elektronicznej,</a:t>
            </a:r>
          </a:p>
          <a:p>
            <a:pPr marL="400463" indent="-384377"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  <a:tabLst>
                <a:tab pos="400463" algn="l"/>
                <a:tab pos="401310" algn="l"/>
              </a:tabLst>
            </a:pP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faktur</a:t>
            </a:r>
            <a:r>
              <a:rPr lang="pl-PL" sz="1500" spc="20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 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elektronicznych,</a:t>
            </a:r>
            <a:endParaRPr lang="pl-PL" sz="1500">
              <a:solidFill>
                <a:schemeClr val="tx1">
                  <a:lumMod val="95000"/>
                  <a:lumOff val="5000"/>
                </a:schemeClr>
              </a:solidFill>
              <a:cs typeface="Carlito"/>
            </a:endParaRPr>
          </a:p>
          <a:p>
            <a:pPr marL="400463" indent="-384377">
              <a:spcBef>
                <a:spcPts val="7"/>
              </a:spcBef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  <a:tabLst>
                <a:tab pos="400463" algn="l"/>
                <a:tab pos="401310" algn="l"/>
              </a:tabLst>
            </a:pP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dokumentów </a:t>
            </a: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(w </a:t>
            </a:r>
            <a:r>
              <a:rPr lang="pl-PL" sz="1500" spc="-20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różnych 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formatach</a:t>
            </a:r>
            <a:r>
              <a:rPr lang="pl-PL" sz="1500" spc="6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 </a:t>
            </a: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m.in.:</a:t>
            </a:r>
            <a:endParaRPr lang="pl-PL" sz="1500">
              <a:solidFill>
                <a:schemeClr val="tx1">
                  <a:lumMod val="95000"/>
                  <a:lumOff val="5000"/>
                </a:schemeClr>
              </a:solidFill>
              <a:cs typeface="Carlito"/>
            </a:endParaRPr>
          </a:p>
          <a:p>
            <a:pPr marL="614048" marR="397923" indent="-384377">
              <a:buClr>
                <a:srgbClr val="00AEE8"/>
              </a:buClr>
              <a:buSzPct val="80000"/>
              <a:buFont typeface="Arial" panose="020B0604020202020204" pitchFamily="34" charset="0"/>
              <a:buChar char="•"/>
              <a:tabLst>
                <a:tab pos="1010048" algn="l"/>
                <a:tab pos="1010895" algn="l"/>
              </a:tabLst>
            </a:pP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oficjalne dokumenty (Zarządzenia, Statuty, Sprawozdania finansowe, Prospekty),</a:t>
            </a:r>
          </a:p>
          <a:p>
            <a:pPr marL="614048" marR="397923" indent="-384377">
              <a:buClr>
                <a:srgbClr val="00AEE8"/>
              </a:buClr>
              <a:buSzPct val="80000"/>
              <a:buFont typeface="Arial" panose="020B0604020202020204" pitchFamily="34" charset="0"/>
              <a:buChar char="•"/>
              <a:tabLst>
                <a:tab pos="1010048" algn="l"/>
                <a:tab pos="1010895" algn="l"/>
              </a:tabLst>
            </a:pP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dokumenty prawne (Akty</a:t>
            </a:r>
            <a:r>
              <a:rPr lang="pl-PL" sz="1500" spc="8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 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prawne, dokumenty</a:t>
            </a:r>
            <a:r>
              <a:rPr lang="pl-PL" sz="1500" spc="2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 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normatywne),</a:t>
            </a:r>
            <a:endParaRPr lang="pl-PL" sz="1500">
              <a:solidFill>
                <a:schemeClr val="tx1">
                  <a:lumMod val="95000"/>
                  <a:lumOff val="5000"/>
                </a:schemeClr>
              </a:solidFill>
              <a:cs typeface="Carlito"/>
            </a:endParaRPr>
          </a:p>
          <a:p>
            <a:pPr marL="614048" indent="-384377">
              <a:buClr>
                <a:srgbClr val="00AEE8"/>
              </a:buClr>
              <a:buSzPct val="80000"/>
              <a:buFont typeface="Arial" panose="020B0604020202020204" pitchFamily="34" charset="0"/>
              <a:buChar char="•"/>
              <a:tabLst>
                <a:tab pos="1010048" algn="l"/>
                <a:tab pos="1010895" algn="l"/>
              </a:tabLst>
            </a:pP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oferty</a:t>
            </a:r>
            <a:r>
              <a:rPr lang="pl-PL" sz="1500" spc="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 </a:t>
            </a: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handlowe,</a:t>
            </a:r>
            <a:endParaRPr lang="pl-PL" sz="1500">
              <a:solidFill>
                <a:schemeClr val="tx1">
                  <a:lumMod val="95000"/>
                  <a:lumOff val="5000"/>
                </a:schemeClr>
              </a:solidFill>
              <a:cs typeface="Carlito"/>
            </a:endParaRPr>
          </a:p>
          <a:p>
            <a:pPr marL="614048" marR="6773" indent="-384377">
              <a:buClr>
                <a:srgbClr val="00AEE8"/>
              </a:buClr>
              <a:buSzPct val="80000"/>
              <a:buFont typeface="Arial" panose="020B0604020202020204" pitchFamily="34" charset="0"/>
              <a:buChar char="•"/>
              <a:tabLst>
                <a:tab pos="1010048" algn="l"/>
                <a:tab pos="1010895" algn="l"/>
              </a:tabLst>
            </a:pP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foldery reklamowe / ulotki </a:t>
            </a:r>
            <a:r>
              <a:rPr lang="pl-PL" sz="1500" spc="-20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produktowe  </a:t>
            </a: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w PDF,</a:t>
            </a:r>
            <a:endParaRPr lang="pl-PL" sz="1500">
              <a:solidFill>
                <a:schemeClr val="tx1">
                  <a:lumMod val="95000"/>
                  <a:lumOff val="5000"/>
                </a:schemeClr>
              </a:solidFill>
              <a:cs typeface="Carlito"/>
            </a:endParaRPr>
          </a:p>
          <a:p>
            <a:pPr marL="614048" marR="284473" indent="-384377">
              <a:buClr>
                <a:srgbClr val="00AEE8"/>
              </a:buClr>
              <a:buSzPct val="80000"/>
              <a:buFont typeface="Arial" panose="020B0604020202020204" pitchFamily="34" charset="0"/>
              <a:buChar char="•"/>
              <a:tabLst>
                <a:tab pos="1010048" algn="l"/>
                <a:tab pos="1010895" algn="l"/>
              </a:tabLst>
            </a:pP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powiadomienia / wyciągi </a:t>
            </a:r>
            <a:r>
              <a:rPr lang="pl-PL" sz="1500" spc="-20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bankowe </a:t>
            </a: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/  ubezpieczeniowe / 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polisy </a:t>
            </a:r>
            <a:r>
              <a:rPr lang="pl-PL" sz="1500" spc="-7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/  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potwierdzenia.</a:t>
            </a:r>
          </a:p>
          <a:p>
            <a:pPr marL="614048" marR="284473" indent="-384377">
              <a:buClr>
                <a:srgbClr val="00AEE8"/>
              </a:buClr>
              <a:buSzPct val="80000"/>
              <a:buFont typeface="Arial" panose="020B0604020202020204" pitchFamily="34" charset="0"/>
              <a:buChar char="•"/>
              <a:tabLst>
                <a:tab pos="1010048" algn="l"/>
                <a:tab pos="1010895" algn="l"/>
              </a:tabLst>
            </a:pP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Regulaminy/</a:t>
            </a:r>
            <a:r>
              <a:rPr lang="pl-PL" sz="1500" spc="-13" err="1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TOiP</a:t>
            </a:r>
            <a:r>
              <a:rPr lang="pl-PL" sz="1500" spc="-13">
                <a:solidFill>
                  <a:schemeClr val="tx1">
                    <a:lumMod val="95000"/>
                    <a:lumOff val="5000"/>
                  </a:schemeClr>
                </a:solidFill>
                <a:cs typeface="Carlito"/>
              </a:rPr>
              <a:t>/</a:t>
            </a:r>
            <a:endParaRPr lang="pl-PL" sz="1500">
              <a:solidFill>
                <a:schemeClr val="tx1">
                  <a:lumMod val="95000"/>
                  <a:lumOff val="5000"/>
                </a:schemeClr>
              </a:solidFill>
              <a:cs typeface="Carlito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7DBCEE31-8F10-028B-8004-64981ABA623C}"/>
              </a:ext>
            </a:extLst>
          </p:cNvPr>
          <p:cNvGrpSpPr/>
          <p:nvPr/>
        </p:nvGrpSpPr>
        <p:grpSpPr>
          <a:xfrm>
            <a:off x="6276497" y="2453535"/>
            <a:ext cx="5483714" cy="3941433"/>
            <a:chOff x="6414852" y="2068366"/>
            <a:chExt cx="5483714" cy="3941433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7FF7652F-63F4-36D1-0974-EE2CB4CF977A}"/>
                </a:ext>
              </a:extLst>
            </p:cNvPr>
            <p:cNvSpPr/>
            <p:nvPr/>
          </p:nvSpPr>
          <p:spPr bwMode="auto">
            <a:xfrm>
              <a:off x="6414852" y="2068366"/>
              <a:ext cx="5483714" cy="3941433"/>
            </a:xfrm>
            <a:prstGeom prst="roundRect">
              <a:avLst>
                <a:gd name="adj" fmla="val 2689"/>
              </a:avLst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E1A82830-7E07-83CC-5F82-1D8B1EB4F68D}"/>
                </a:ext>
              </a:extLst>
            </p:cNvPr>
            <p:cNvSpPr/>
            <p:nvPr/>
          </p:nvSpPr>
          <p:spPr>
            <a:xfrm>
              <a:off x="7952227" y="2479717"/>
              <a:ext cx="2498176" cy="8257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453CDE1C-BA3E-7C02-DD31-9EB0FF69FB3E}"/>
                </a:ext>
              </a:extLst>
            </p:cNvPr>
            <p:cNvSpPr/>
            <p:nvPr/>
          </p:nvSpPr>
          <p:spPr>
            <a:xfrm>
              <a:off x="10797979" y="3697708"/>
              <a:ext cx="693436" cy="6647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D7C564EC-EAB4-B5DE-BE6A-EB61A06CDFEE}"/>
                </a:ext>
              </a:extLst>
            </p:cNvPr>
            <p:cNvSpPr/>
            <p:nvPr/>
          </p:nvSpPr>
          <p:spPr>
            <a:xfrm>
              <a:off x="6950559" y="3697708"/>
              <a:ext cx="733179" cy="7325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9DCC7CB8-195B-6C7D-B1A8-B07E5A333118}"/>
                </a:ext>
              </a:extLst>
            </p:cNvPr>
            <p:cNvSpPr/>
            <p:nvPr/>
          </p:nvSpPr>
          <p:spPr>
            <a:xfrm>
              <a:off x="8250932" y="3697708"/>
              <a:ext cx="719223" cy="7131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5D35536F-D469-B618-FB25-5D142770B349}"/>
                </a:ext>
              </a:extLst>
            </p:cNvPr>
            <p:cNvSpPr/>
            <p:nvPr/>
          </p:nvSpPr>
          <p:spPr>
            <a:xfrm>
              <a:off x="6950559" y="4878625"/>
              <a:ext cx="719223" cy="7196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808C5DBF-F7E4-353F-E21E-63C7CFC7411C}"/>
                </a:ext>
              </a:extLst>
            </p:cNvPr>
            <p:cNvSpPr/>
            <p:nvPr/>
          </p:nvSpPr>
          <p:spPr>
            <a:xfrm>
              <a:off x="8221476" y="4878625"/>
              <a:ext cx="750406" cy="7389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4ED15D61-894A-E1B5-3EE6-CC8B6154A581}"/>
                </a:ext>
              </a:extLst>
            </p:cNvPr>
            <p:cNvSpPr/>
            <p:nvPr/>
          </p:nvSpPr>
          <p:spPr>
            <a:xfrm>
              <a:off x="9523576" y="4878625"/>
              <a:ext cx="665738" cy="6598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992D4A64-0558-CF72-448B-4360CDF6BFD7}"/>
                </a:ext>
              </a:extLst>
            </p:cNvPr>
            <p:cNvSpPr/>
            <p:nvPr/>
          </p:nvSpPr>
          <p:spPr>
            <a:xfrm>
              <a:off x="9537349" y="3697708"/>
              <a:ext cx="693435" cy="66476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FC041FAE-C5B2-3A45-3F08-2CDF1331D458}"/>
                </a:ext>
              </a:extLst>
            </p:cNvPr>
            <p:cNvSpPr/>
            <p:nvPr/>
          </p:nvSpPr>
          <p:spPr>
            <a:xfrm>
              <a:off x="10741009" y="4878625"/>
              <a:ext cx="750406" cy="6417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pic>
        <p:nvPicPr>
          <p:cNvPr id="18" name="Symbol zastępczy zawartości 7">
            <a:extLst>
              <a:ext uri="{FF2B5EF4-FFF2-40B4-BE49-F238E27FC236}">
                <a16:creationId xmlns:a16="http://schemas.microsoft.com/office/drawing/2014/main" id="{6DDA5E3C-F81F-1F57-525B-6659D54B2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0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D893E3-BBDF-4681-9FA7-872ED559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7F5F7198-E96D-6636-C743-A79BF2DB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spc="-27">
                <a:solidFill>
                  <a:srgbClr val="000000"/>
                </a:solidFill>
              </a:rPr>
              <a:t>Rodzaje </a:t>
            </a:r>
            <a:r>
              <a:rPr lang="pl-PL" sz="3200" spc="-20">
                <a:solidFill>
                  <a:srgbClr val="000000"/>
                </a:solidFill>
              </a:rPr>
              <a:t>pieczęci</a:t>
            </a:r>
            <a:r>
              <a:rPr lang="pl-PL" sz="3200" spc="-13">
                <a:solidFill>
                  <a:srgbClr val="000000"/>
                </a:solidFill>
              </a:rPr>
              <a:t> elektronicznej</a:t>
            </a:r>
            <a:endParaRPr lang="pl-PL" sz="320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855B0B74-F502-DCA9-E799-1B5919E3697D}"/>
              </a:ext>
            </a:extLst>
          </p:cNvPr>
          <p:cNvSpPr/>
          <p:nvPr/>
        </p:nvSpPr>
        <p:spPr>
          <a:xfrm>
            <a:off x="4731952" y="1593251"/>
            <a:ext cx="2728094" cy="792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2C144C6E-1B40-8019-70F5-CAB60058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7492FFF0-D4AC-4327-C0C2-0010A8DAAC38}"/>
              </a:ext>
            </a:extLst>
          </p:cNvPr>
          <p:cNvGrpSpPr/>
          <p:nvPr/>
        </p:nvGrpSpPr>
        <p:grpSpPr>
          <a:xfrm>
            <a:off x="499613" y="2781300"/>
            <a:ext cx="3342048" cy="3554442"/>
            <a:chOff x="499613" y="2781300"/>
            <a:chExt cx="3342048" cy="3554442"/>
          </a:xfrm>
        </p:grpSpPr>
        <p:pic>
          <p:nvPicPr>
            <p:cNvPr id="1026" name="Picture 2" descr="Pieczęć elektroniczna Certum Mini">
              <a:extLst>
                <a:ext uri="{FF2B5EF4-FFF2-40B4-BE49-F238E27FC236}">
                  <a16:creationId xmlns:a16="http://schemas.microsoft.com/office/drawing/2014/main" id="{306AC8AE-FA74-90B8-FABA-17953C709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622" y="3051913"/>
              <a:ext cx="1893400" cy="189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2E8454FA-8E79-5180-8151-C3F89A44F6A3}"/>
                </a:ext>
              </a:extLst>
            </p:cNvPr>
            <p:cNvSpPr/>
            <p:nvPr/>
          </p:nvSpPr>
          <p:spPr bwMode="auto">
            <a:xfrm>
              <a:off x="499613" y="4906855"/>
              <a:ext cx="3342048" cy="1428887"/>
            </a:xfrm>
            <a:prstGeom prst="rect">
              <a:avLst/>
            </a:prstGeom>
            <a:solidFill>
              <a:schemeClr val="accent3"/>
            </a:solidFill>
            <a:ln w="3175">
              <a:solidFill>
                <a:srgbClr val="5C53BD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18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pl-PL" b="1">
                  <a:solidFill>
                    <a:schemeClr val="bg1"/>
                  </a:solidFill>
                </a:rPr>
                <a:t>Certum Pieczęć</a:t>
              </a:r>
            </a:p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pl-PL" sz="1800">
                  <a:solidFill>
                    <a:schemeClr val="bg1"/>
                  </a:solidFill>
                </a:rPr>
                <a:t>Zestaw Mini</a:t>
              </a:r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087FB0E3-3C70-2F0E-03A9-8FB27F1A43FE}"/>
                </a:ext>
              </a:extLst>
            </p:cNvPr>
            <p:cNvSpPr/>
            <p:nvPr/>
          </p:nvSpPr>
          <p:spPr bwMode="auto">
            <a:xfrm>
              <a:off x="499613" y="2781300"/>
              <a:ext cx="3342048" cy="2125555"/>
            </a:xfrm>
            <a:prstGeom prst="rect">
              <a:avLst/>
            </a:prstGeom>
            <a:noFill/>
            <a:ln w="3175">
              <a:solidFill>
                <a:srgbClr val="5C53BD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18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endParaRPr lang="pl-PL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9B093D34-538D-3D02-2D84-BDB930B8E7CE}"/>
              </a:ext>
            </a:extLst>
          </p:cNvPr>
          <p:cNvGrpSpPr/>
          <p:nvPr/>
        </p:nvGrpSpPr>
        <p:grpSpPr>
          <a:xfrm>
            <a:off x="4350335" y="2781300"/>
            <a:ext cx="3342048" cy="3554442"/>
            <a:chOff x="4350335" y="2781300"/>
            <a:chExt cx="3342048" cy="3554442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1D425E90-BF21-E1B1-667A-8CC39A0239C3}"/>
                </a:ext>
              </a:extLst>
            </p:cNvPr>
            <p:cNvSpPr/>
            <p:nvPr/>
          </p:nvSpPr>
          <p:spPr bwMode="auto">
            <a:xfrm>
              <a:off x="4350335" y="4906855"/>
              <a:ext cx="3342048" cy="1428887"/>
            </a:xfrm>
            <a:prstGeom prst="rect">
              <a:avLst/>
            </a:prstGeom>
            <a:solidFill>
              <a:srgbClr val="0066CC"/>
            </a:solidFill>
            <a:ln w="3175">
              <a:solidFill>
                <a:srgbClr val="0066CC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18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pl-PL" b="1">
                  <a:solidFill>
                    <a:schemeClr val="bg1"/>
                  </a:solidFill>
                </a:rPr>
                <a:t>Certum Pieczęć</a:t>
              </a:r>
            </a:p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pl-PL" sz="1800">
                  <a:solidFill>
                    <a:schemeClr val="bg1"/>
                  </a:solidFill>
                </a:rPr>
                <a:t>SimplySign</a:t>
              </a:r>
            </a:p>
          </p:txBody>
        </p:sp>
        <p:pic>
          <p:nvPicPr>
            <p:cNvPr id="1028" name="Picture 4" descr="Podpis elektroniczny w aplikacji mobilnej SimplySign">
              <a:extLst>
                <a:ext uri="{FF2B5EF4-FFF2-40B4-BE49-F238E27FC236}">
                  <a16:creationId xmlns:a16="http://schemas.microsoft.com/office/drawing/2014/main" id="{CF0AFC39-903E-D412-7FD7-A3EC838E4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263" y="2854664"/>
              <a:ext cx="1435473" cy="195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22A2E98-4E95-6F85-125F-FEA18CEADB06}"/>
                </a:ext>
              </a:extLst>
            </p:cNvPr>
            <p:cNvSpPr/>
            <p:nvPr/>
          </p:nvSpPr>
          <p:spPr bwMode="auto">
            <a:xfrm>
              <a:off x="4350335" y="2781300"/>
              <a:ext cx="3342048" cy="2125555"/>
            </a:xfrm>
            <a:prstGeom prst="rect">
              <a:avLst/>
            </a:prstGeom>
            <a:noFill/>
            <a:ln w="3175">
              <a:solidFill>
                <a:srgbClr val="0066CC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18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endParaRPr lang="pl-PL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6364768B-7616-D240-25A3-E6B48EC588AE}"/>
              </a:ext>
            </a:extLst>
          </p:cNvPr>
          <p:cNvGrpSpPr/>
          <p:nvPr/>
        </p:nvGrpSpPr>
        <p:grpSpPr>
          <a:xfrm>
            <a:off x="8296307" y="2781300"/>
            <a:ext cx="3342048" cy="3554442"/>
            <a:chOff x="8296307" y="2781300"/>
            <a:chExt cx="3342048" cy="3554442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E0C79F5D-AFE0-506E-EDBD-F7303E2DCFEB}"/>
                </a:ext>
              </a:extLst>
            </p:cNvPr>
            <p:cNvSpPr/>
            <p:nvPr/>
          </p:nvSpPr>
          <p:spPr bwMode="auto">
            <a:xfrm>
              <a:off x="8296307" y="4906855"/>
              <a:ext cx="3342048" cy="1428887"/>
            </a:xfrm>
            <a:prstGeom prst="rect">
              <a:avLst/>
            </a:prstGeom>
            <a:solidFill>
              <a:srgbClr val="00AEE8"/>
            </a:solidFill>
            <a:ln w="3175">
              <a:solidFill>
                <a:srgbClr val="00AEE8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18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pl-PL" b="1">
                  <a:solidFill>
                    <a:schemeClr val="bg1"/>
                  </a:solidFill>
                </a:rPr>
                <a:t>API Pieczęć</a:t>
              </a:r>
            </a:p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pl-PL" sz="1800">
                  <a:solidFill>
                    <a:schemeClr val="bg1"/>
                  </a:solidFill>
                </a:rPr>
                <a:t>SimplySign</a:t>
              </a:r>
            </a:p>
          </p:txBody>
        </p:sp>
        <p:pic>
          <p:nvPicPr>
            <p:cNvPr id="6" name="Obraz 5" descr="Obraz zawierający Czcionka, tekst, logo, Grafika&#10;&#10;Zawartość wygenerowana przez AI może być niepoprawna.">
              <a:extLst>
                <a:ext uri="{FF2B5EF4-FFF2-40B4-BE49-F238E27FC236}">
                  <a16:creationId xmlns:a16="http://schemas.microsoft.com/office/drawing/2014/main" id="{7CE695E1-0B7B-C277-58AC-E6A62A657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81156" y="3449393"/>
              <a:ext cx="2972349" cy="661062"/>
            </a:xfrm>
            <a:prstGeom prst="rect">
              <a:avLst/>
            </a:prstGeom>
          </p:spPr>
        </p:pic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9A0A695A-9D15-CA72-3709-8D9BE7D84B6A}"/>
                </a:ext>
              </a:extLst>
            </p:cNvPr>
            <p:cNvSpPr/>
            <p:nvPr/>
          </p:nvSpPr>
          <p:spPr bwMode="auto">
            <a:xfrm>
              <a:off x="8296307" y="2781300"/>
              <a:ext cx="3342048" cy="2125555"/>
            </a:xfrm>
            <a:prstGeom prst="rect">
              <a:avLst/>
            </a:prstGeom>
            <a:noFill/>
            <a:ln w="3175">
              <a:solidFill>
                <a:srgbClr val="00AEE8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118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endParaRPr lang="pl-PL" sz="1800">
                <a:solidFill>
                  <a:schemeClr val="bg1"/>
                </a:solidFill>
              </a:endParaRPr>
            </a:p>
          </p:txBody>
        </p:sp>
      </p:grpSp>
      <p:sp>
        <p:nvSpPr>
          <p:cNvPr id="15" name="Nawias klamrowy otwierający 14">
            <a:extLst>
              <a:ext uri="{FF2B5EF4-FFF2-40B4-BE49-F238E27FC236}">
                <a16:creationId xmlns:a16="http://schemas.microsoft.com/office/drawing/2014/main" id="{7808ED5D-7FC3-5D5D-A845-958836176CA7}"/>
              </a:ext>
            </a:extLst>
          </p:cNvPr>
          <p:cNvSpPr/>
          <p:nvPr/>
        </p:nvSpPr>
        <p:spPr bwMode="gray">
          <a:xfrm rot="5400000">
            <a:off x="5904968" y="-3037666"/>
            <a:ext cx="363013" cy="11261646"/>
          </a:xfrm>
          <a:prstGeom prst="leftBrace">
            <a:avLst>
              <a:gd name="adj1" fmla="val 33297"/>
              <a:gd name="adj2" fmla="val 50000"/>
            </a:avLst>
          </a:prstGeom>
          <a:noFill/>
          <a:ln w="9525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9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AFE4AB9-D88F-C749-DFF6-A40859BD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131D552-B868-7AE0-DBAA-F0F8F598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Jak uzyskać pieczęć elektroniczną?</a:t>
            </a:r>
            <a:br>
              <a:rPr lang="pl-PL"/>
            </a:br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540CC8C-AA87-EA17-C898-2CC823769F41}"/>
              </a:ext>
            </a:extLst>
          </p:cNvPr>
          <p:cNvSpPr txBox="1"/>
          <p:nvPr/>
        </p:nvSpPr>
        <p:spPr>
          <a:xfrm>
            <a:off x="430740" y="2033973"/>
            <a:ext cx="11101898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pl-PL" b="0" i="0">
                <a:solidFill>
                  <a:srgbClr val="231F20"/>
                </a:solidFill>
                <a:effectLst/>
              </a:rPr>
              <a:t> </a:t>
            </a:r>
            <a:r>
              <a:rPr lang="pl-PL" b="0" i="0">
                <a:solidFill>
                  <a:schemeClr val="accent1"/>
                </a:solidFill>
                <a:effectLst/>
              </a:rPr>
              <a:t>Założenie konta</a:t>
            </a:r>
            <a:r>
              <a:rPr lang="pl-PL" b="0" i="0">
                <a:solidFill>
                  <a:srgbClr val="231F20"/>
                </a:solidFill>
                <a:effectLst/>
              </a:rPr>
              <a:t>: Zarejestruj się na </a:t>
            </a:r>
            <a:r>
              <a:rPr lang="pl-PL" b="0" i="0" u="none" strike="noStrike">
                <a:solidFill>
                  <a:srgbClr val="00A3E0"/>
                </a:solidFill>
                <a:effectLst/>
                <a:hlinkClick r:id="rId2"/>
              </a:rPr>
              <a:t>stronie Certum</a:t>
            </a:r>
            <a:r>
              <a:rPr lang="pl-PL" b="0" i="0">
                <a:solidFill>
                  <a:srgbClr val="231F20"/>
                </a:solidFill>
                <a:effectLst/>
              </a:rPr>
              <a:t> i załóż konto.</a:t>
            </a:r>
          </a:p>
          <a:p>
            <a:pPr algn="l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pl-PL" b="0" i="0">
                <a:solidFill>
                  <a:srgbClr val="231F20"/>
                </a:solidFill>
                <a:effectLst/>
              </a:rPr>
              <a:t> </a:t>
            </a:r>
            <a:r>
              <a:rPr lang="pl-PL" b="0" i="0">
                <a:solidFill>
                  <a:schemeClr val="accent1"/>
                </a:solidFill>
                <a:effectLst/>
              </a:rPr>
              <a:t>Złożenie wniosku</a:t>
            </a:r>
            <a:r>
              <a:rPr lang="pl-PL" b="0" i="0">
                <a:solidFill>
                  <a:srgbClr val="231F20"/>
                </a:solidFill>
                <a:effectLst/>
              </a:rPr>
              <a:t>: Wypełnij wniosek o wydanie certyfikatu kwalifikowanej pieczęci elektronicznej.</a:t>
            </a:r>
          </a:p>
          <a:p>
            <a:pPr algn="l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pl-PL" b="0" i="0">
                <a:solidFill>
                  <a:srgbClr val="231F20"/>
                </a:solidFill>
                <a:effectLst/>
              </a:rPr>
              <a:t> </a:t>
            </a:r>
            <a:r>
              <a:rPr lang="pl-PL" b="0" i="0">
                <a:solidFill>
                  <a:schemeClr val="accent1"/>
                </a:solidFill>
                <a:effectLst/>
              </a:rPr>
              <a:t>Potwierdzenie tożsamości</a:t>
            </a:r>
            <a:r>
              <a:rPr lang="pl-PL" b="0" i="0">
                <a:solidFill>
                  <a:srgbClr val="231F20"/>
                </a:solidFill>
                <a:effectLst/>
              </a:rPr>
              <a:t>: Przejdź przez proces weryfikacji tożsamości, który jest niezbędny do wydania certyfikatu.</a:t>
            </a:r>
          </a:p>
          <a:p>
            <a:pPr algn="l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pl-PL" b="0" i="0">
                <a:solidFill>
                  <a:srgbClr val="231F20"/>
                </a:solidFill>
                <a:effectLst/>
              </a:rPr>
              <a:t> </a:t>
            </a:r>
            <a:r>
              <a:rPr lang="pl-PL" b="0" i="0">
                <a:solidFill>
                  <a:schemeClr val="accent1"/>
                </a:solidFill>
                <a:effectLst/>
              </a:rPr>
              <a:t>Pobranie i instalacja oprogramowania</a:t>
            </a:r>
            <a:r>
              <a:rPr lang="pl-PL" b="0" i="0">
                <a:solidFill>
                  <a:srgbClr val="231F20"/>
                </a:solidFill>
                <a:effectLst/>
              </a:rPr>
              <a:t>: Pobierz i zainstaluj oprogramowanie do używania pieczęci elektronicznej.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pl-PL" b="0" i="0">
                <a:solidFill>
                  <a:srgbClr val="231F20"/>
                </a:solidFill>
                <a:effectLst/>
              </a:rPr>
              <a:t> </a:t>
            </a:r>
            <a:r>
              <a:rPr lang="pl-PL" b="0" i="0">
                <a:solidFill>
                  <a:schemeClr val="accent1"/>
                </a:solidFill>
                <a:effectLst/>
              </a:rPr>
              <a:t>Aktywacja pieczęci</a:t>
            </a:r>
            <a:r>
              <a:rPr lang="pl-PL" b="0" i="0">
                <a:solidFill>
                  <a:srgbClr val="231F20"/>
                </a:solidFill>
                <a:effectLst/>
              </a:rPr>
              <a:t>: Aktywuj pieczęć elektroniczną zgodnie z </a:t>
            </a:r>
            <a:r>
              <a:rPr lang="pl-PL">
                <a:solidFill>
                  <a:srgbClr val="231F20"/>
                </a:solidFill>
              </a:rPr>
              <a:t>dostarczonymi</a:t>
            </a:r>
            <a:r>
              <a:rPr lang="pl-PL" b="0" i="0">
                <a:solidFill>
                  <a:srgbClr val="231F20"/>
                </a:solidFill>
                <a:effectLst/>
              </a:rPr>
              <a:t> instrukcjami.</a:t>
            </a:r>
          </a:p>
        </p:txBody>
      </p:sp>
      <p:pic>
        <p:nvPicPr>
          <p:cNvPr id="6" name="Symbol zastępczy zawartości 7" descr="Obraz zawierający Grafika, Czcionka, projekt graficzny, symbol&#10;&#10;Zawartość wygenerowana przez AI może być niepoprawna.">
            <a:extLst>
              <a:ext uri="{FF2B5EF4-FFF2-40B4-BE49-F238E27FC236}">
                <a16:creationId xmlns:a16="http://schemas.microsoft.com/office/drawing/2014/main" id="{CF5DECA4-4537-F3E3-0D31-4EF4F0EAD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FED68BFA-453F-560C-8F40-DE24C2DFC193}"/>
              </a:ext>
            </a:extLst>
          </p:cNvPr>
          <p:cNvSpPr/>
          <p:nvPr/>
        </p:nvSpPr>
        <p:spPr bwMode="auto">
          <a:xfrm>
            <a:off x="1" y="2900018"/>
            <a:ext cx="12191999" cy="29102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4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233BB1C-B838-6396-D9D6-C32EEF49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6D2E864-C5EF-175E-A40D-86E39C4F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Pieczęć elektroniczna a KSeF</a:t>
            </a:r>
          </a:p>
        </p:txBody>
      </p: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71200355-1A11-7482-F69D-0B3FE16EC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ED1BA70-182A-B9B3-98DB-50288A0EE23D}"/>
              </a:ext>
            </a:extLst>
          </p:cNvPr>
          <p:cNvSpPr txBox="1"/>
          <p:nvPr/>
        </p:nvSpPr>
        <p:spPr>
          <a:xfrm>
            <a:off x="318638" y="3282205"/>
            <a:ext cx="380546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stabilne, przewidywalne działanie, 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firmową tożsamość opartą o NIP, 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pełną kontrolę nad uprawnieniami,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możliwość skalowania dostępu </a:t>
            </a:r>
            <a:br>
              <a:rPr lang="pl-PL" sz="1400" b="0" i="0">
                <a:effectLst/>
              </a:rPr>
            </a:br>
            <a:r>
              <a:rPr lang="pl-PL" sz="1400" b="0" i="0">
                <a:effectLst/>
              </a:rPr>
              <a:t>w organizacji.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DB8CAA2-515E-5CEB-4B17-E0E4AED2E83D}"/>
              </a:ext>
            </a:extLst>
          </p:cNvPr>
          <p:cNvSpPr txBox="1"/>
          <p:nvPr/>
        </p:nvSpPr>
        <p:spPr>
          <a:xfrm>
            <a:off x="318638" y="2136440"/>
            <a:ext cx="380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>
                <a:solidFill>
                  <a:srgbClr val="00AEE8"/>
                </a:solidFill>
              </a:rPr>
              <a:t>Kwalifikowana pieczęć elektroniczna stanowi: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366037B-510B-7477-617B-BBA545D0F689}"/>
              </a:ext>
            </a:extLst>
          </p:cNvPr>
          <p:cNvSpPr txBox="1"/>
          <p:nvPr/>
        </p:nvSpPr>
        <p:spPr>
          <a:xfrm>
            <a:off x="4155757" y="2013329"/>
            <a:ext cx="3805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>
                <a:solidFill>
                  <a:srgbClr val="00AEE8"/>
                </a:solidFill>
              </a:rPr>
              <a:t>Kwalifikowana pieczęć elektroniczna </a:t>
            </a:r>
            <a:br>
              <a:rPr lang="pl-PL" sz="1600" b="1">
                <a:solidFill>
                  <a:srgbClr val="00AEE8"/>
                </a:solidFill>
              </a:rPr>
            </a:br>
            <a:r>
              <a:rPr lang="pl-PL" sz="1600" b="1">
                <a:solidFill>
                  <a:srgbClr val="00AEE8"/>
                </a:solidFill>
              </a:rPr>
              <a:t>to odpowiedź na potrzeby spółek z o.o., S.A. i innych podmiotów, które: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9935B62-41BE-BF60-3E04-239C3D2609DA}"/>
              </a:ext>
            </a:extLst>
          </p:cNvPr>
          <p:cNvSpPr txBox="1"/>
          <p:nvPr/>
        </p:nvSpPr>
        <p:spPr>
          <a:xfrm>
            <a:off x="4155757" y="3282205"/>
            <a:ext cx="38054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wysyłają dokumenty i deklaracje jako firma,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potrzebują jasnej identyfikacji nadawcy,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obsługują procesy przez wiele osób działających w ramach jednego podmiotu.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2A4A691-F417-751F-555A-CF79D154A821}"/>
              </a:ext>
            </a:extLst>
          </p:cNvPr>
          <p:cNvSpPr txBox="1"/>
          <p:nvPr/>
        </p:nvSpPr>
        <p:spPr>
          <a:xfrm>
            <a:off x="7992875" y="2259550"/>
            <a:ext cx="38054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>
                <a:solidFill>
                  <a:srgbClr val="00AEE8"/>
                </a:solidFill>
              </a:rPr>
              <a:t>Kwalifikowana pieczęć elektroniczna: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039A677-4F9E-6822-E04E-83044333A9C0}"/>
              </a:ext>
            </a:extLst>
          </p:cNvPr>
          <p:cNvSpPr txBox="1"/>
          <p:nvPr/>
        </p:nvSpPr>
        <p:spPr>
          <a:xfrm>
            <a:off x="7992876" y="3282205"/>
            <a:ext cx="38054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zawiera dane organizacji, nie dane osobowe,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umożliwia autoryzację dokumentów </a:t>
            </a:r>
            <a:br>
              <a:rPr lang="pl-PL" sz="1400" b="0" i="0">
                <a:effectLst/>
              </a:rPr>
            </a:br>
            <a:r>
              <a:rPr lang="pl-PL" sz="1400" b="0" i="0">
                <a:effectLst/>
              </a:rPr>
              <a:t>w imieniu spółki,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potwierdza tożsamość firmy w systemach takich jak KSeF,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upraszcza i automatyzuje obieg dokumentów,</a:t>
            </a:r>
          </a:p>
          <a:p>
            <a:pPr marL="285750" indent="-285750">
              <a:spcAft>
                <a:spcPts val="600"/>
              </a:spcAft>
              <a:buClr>
                <a:srgbClr val="00AEE8"/>
              </a:buClr>
              <a:buSzPct val="85000"/>
              <a:buFont typeface="Calibri" panose="020F0502020204030204" pitchFamily="34" charset="0"/>
              <a:buChar char="→"/>
            </a:pPr>
            <a:r>
              <a:rPr lang="pl-PL" sz="1400" b="0" i="0">
                <a:effectLst/>
              </a:rPr>
              <a:t>zapewnia zgodność z europejskim rozporządzeniem eIDAS. </a:t>
            </a:r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D96B92F8-D8CB-5E53-5541-6F2B30AD24F9}"/>
              </a:ext>
            </a:extLst>
          </p:cNvPr>
          <p:cNvCxnSpPr>
            <a:cxnSpLocks/>
          </p:cNvCxnSpPr>
          <p:nvPr/>
        </p:nvCxnSpPr>
        <p:spPr bwMode="gray">
          <a:xfrm>
            <a:off x="4092443" y="3086100"/>
            <a:ext cx="0" cy="2520000"/>
          </a:xfrm>
          <a:prstGeom prst="line">
            <a:avLst/>
          </a:prstGeom>
          <a:noFill/>
          <a:ln w="12700">
            <a:solidFill>
              <a:srgbClr val="00AEE8"/>
            </a:solidFill>
            <a:prstDash val="solid"/>
            <a:round/>
            <a:headEnd/>
            <a:tailEnd/>
          </a:ln>
        </p:spPr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7B229753-966D-7F95-DF43-8439417D64B0}"/>
              </a:ext>
            </a:extLst>
          </p:cNvPr>
          <p:cNvCxnSpPr>
            <a:cxnSpLocks/>
          </p:cNvCxnSpPr>
          <p:nvPr/>
        </p:nvCxnSpPr>
        <p:spPr bwMode="gray">
          <a:xfrm>
            <a:off x="7961219" y="3086100"/>
            <a:ext cx="0" cy="2520000"/>
          </a:xfrm>
          <a:prstGeom prst="line">
            <a:avLst/>
          </a:prstGeom>
          <a:noFill/>
          <a:ln w="12700">
            <a:solidFill>
              <a:srgbClr val="00AEE8"/>
            </a:solidFill>
            <a:prstDash val="solid"/>
            <a:round/>
            <a:headEnd/>
            <a:tailEnd/>
          </a:ln>
        </p:spPr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4814011-5C9C-C73A-B903-D95443106954}"/>
              </a:ext>
            </a:extLst>
          </p:cNvPr>
          <p:cNvCxnSpPr>
            <a:cxnSpLocks/>
          </p:cNvCxnSpPr>
          <p:nvPr/>
        </p:nvCxnSpPr>
        <p:spPr bwMode="gray">
          <a:xfrm>
            <a:off x="4092443" y="2078723"/>
            <a:ext cx="0" cy="720000"/>
          </a:xfrm>
          <a:prstGeom prst="line">
            <a:avLst/>
          </a:prstGeom>
          <a:noFill/>
          <a:ln w="12700">
            <a:solidFill>
              <a:srgbClr val="00AEE8"/>
            </a:solidFill>
            <a:prstDash val="solid"/>
            <a:round/>
            <a:headEnd/>
            <a:tailEnd/>
          </a:ln>
        </p:spPr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559189C7-8EBA-45AC-AE57-09500BC41F0A}"/>
              </a:ext>
            </a:extLst>
          </p:cNvPr>
          <p:cNvCxnSpPr>
            <a:cxnSpLocks/>
          </p:cNvCxnSpPr>
          <p:nvPr/>
        </p:nvCxnSpPr>
        <p:spPr bwMode="gray">
          <a:xfrm>
            <a:off x="7961219" y="2078723"/>
            <a:ext cx="0" cy="720000"/>
          </a:xfrm>
          <a:prstGeom prst="line">
            <a:avLst/>
          </a:prstGeom>
          <a:noFill/>
          <a:ln w="12700">
            <a:solidFill>
              <a:srgbClr val="00AEE8"/>
            </a:solidFill>
            <a:prstDash val="solid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5356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3CC6-472A-A4EA-22CF-F266CF27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AEFC4E1-E3C7-72D1-E688-B5C5E7BD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6E402F28-F142-384F-B801-FBDC20087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69428303-6CD0-DD82-F922-F38FEBEF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Chcesz używać w swoich procesach biznesowych usług zaufania, </a:t>
            </a:r>
            <a:br>
              <a:rPr lang="pl-PL" sz="3100">
                <a:latin typeface="+mn-lt"/>
                <a:ea typeface="+mn-ea"/>
                <a:cs typeface="+mn-cs"/>
              </a:rPr>
            </a:br>
            <a:r>
              <a:rPr lang="pl-PL" sz="3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czyli:</a:t>
            </a:r>
            <a:r>
              <a:rPr lang="pl-PL" sz="3100" b="1">
                <a:solidFill>
                  <a:srgbClr val="00AEE8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31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pieczęci elektronicznej, podpisów elektronicznych, e-Doręczeń?</a:t>
            </a:r>
            <a:r>
              <a:rPr lang="pl-PL" sz="31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pl-PL" sz="3100" b="1">
                <a:latin typeface="+mn-lt"/>
                <a:ea typeface="Calibri"/>
                <a:cs typeface="Calibri"/>
              </a:rPr>
            </a:br>
            <a:br>
              <a:rPr lang="pl-PL" sz="3100" b="1">
                <a:latin typeface="+mn-lt"/>
                <a:ea typeface="+mn-ea"/>
                <a:cs typeface="+mn-cs"/>
              </a:rPr>
            </a:br>
            <a:r>
              <a:rPr lang="pl-PL" sz="3100">
                <a:solidFill>
                  <a:srgbClr val="00AEE8"/>
                </a:solidFill>
                <a:latin typeface="+mn-lt"/>
                <a:ea typeface="+mn-ea"/>
                <a:cs typeface="+mn-cs"/>
              </a:rPr>
              <a:t>Zgłoś się do nas, pomagamy wdrożyć te usługi w firmach, zgodnie </a:t>
            </a:r>
            <a:br>
              <a:rPr lang="pl-PL" sz="3100">
                <a:latin typeface="+mn-lt"/>
                <a:ea typeface="+mn-ea"/>
                <a:cs typeface="+mn-cs"/>
              </a:rPr>
            </a:br>
            <a:r>
              <a:rPr lang="pl-PL" sz="3100">
                <a:solidFill>
                  <a:srgbClr val="00AEE8"/>
                </a:solidFill>
                <a:latin typeface="+mn-lt"/>
                <a:ea typeface="+mn-ea"/>
                <a:cs typeface="+mn-cs"/>
              </a:rPr>
              <a:t>z aktualnymi regulacjami, w sposób przyjazny dla użytkownika</a:t>
            </a:r>
            <a:br>
              <a:rPr lang="pl-PL" sz="3100">
                <a:latin typeface="+mn-lt"/>
                <a:ea typeface="+mn-ea"/>
                <a:cs typeface="+mn-cs"/>
              </a:rPr>
            </a:br>
            <a:r>
              <a:rPr lang="pl-PL" sz="3100">
                <a:solidFill>
                  <a:srgbClr val="00AEE8"/>
                </a:solidFill>
                <a:latin typeface="+mn-lt"/>
                <a:ea typeface="+mn-ea"/>
                <a:cs typeface="+mn-cs"/>
              </a:rPr>
              <a:t>i w opłacalnym modelu biznesowym.</a:t>
            </a:r>
            <a:br>
              <a:rPr lang="pl-PL">
                <a:ea typeface="Calibri"/>
                <a:cs typeface="Calibri"/>
              </a:rPr>
            </a:br>
            <a:br>
              <a:rPr lang="pl-PL">
                <a:ea typeface="Calibri"/>
                <a:cs typeface="Calibri"/>
              </a:rPr>
            </a:br>
            <a:r>
              <a:rPr lang="pl-PL" b="1">
                <a:ea typeface="Calibri"/>
                <a:cs typeface="Calibri"/>
              </a:rPr>
              <a:t>Skontaktuj się z nami:</a:t>
            </a:r>
          </a:p>
        </p:txBody>
      </p:sp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id="{3094788E-22D1-CD6E-055A-CF609E8A32FE}"/>
              </a:ext>
            </a:extLst>
          </p:cNvPr>
          <p:cNvSpPr txBox="1">
            <a:spLocks/>
          </p:cNvSpPr>
          <p:nvPr/>
        </p:nvSpPr>
        <p:spPr>
          <a:xfrm>
            <a:off x="1842436" y="5399594"/>
            <a:ext cx="4299994" cy="964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/>
              <a:t>Marcin Wolski</a:t>
            </a:r>
            <a:br>
              <a:rPr lang="pl-PL" sz="2000"/>
            </a:br>
            <a:r>
              <a:rPr lang="pl-PL" sz="1800">
                <a:solidFill>
                  <a:srgbClr val="00AEE8"/>
                </a:solidFill>
                <a:cs typeface="Calibri Light"/>
              </a:rPr>
              <a:t>Ekspert eIDAS</a:t>
            </a:r>
          </a:p>
          <a:p>
            <a:r>
              <a:rPr lang="pl-PL" sz="1600">
                <a:solidFill>
                  <a:srgbClr val="00AEE8"/>
                </a:solidFill>
                <a:cs typeface="Calibri Light"/>
                <a:hlinkClick r:id="rId3"/>
              </a:rPr>
              <a:t>marcin.wolski@obserwatorium.biz</a:t>
            </a:r>
            <a:r>
              <a:rPr lang="pl-PL" sz="1600">
                <a:solidFill>
                  <a:srgbClr val="00AEE8"/>
                </a:solidFill>
                <a:cs typeface="Calibri Light"/>
              </a:rPr>
              <a:t> </a:t>
            </a:r>
            <a:endParaRPr lang="pl-PL" sz="1600">
              <a:solidFill>
                <a:srgbClr val="00AEE8"/>
              </a:solidFill>
              <a:ea typeface="Calibri"/>
              <a:cs typeface="Calibri Light"/>
            </a:endParaRPr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68AA1D25-B677-8F35-BE2E-CABBDA2BFBB8}"/>
              </a:ext>
            </a:extLst>
          </p:cNvPr>
          <p:cNvSpPr txBox="1">
            <a:spLocks/>
          </p:cNvSpPr>
          <p:nvPr/>
        </p:nvSpPr>
        <p:spPr>
          <a:xfrm>
            <a:off x="7463381" y="5401406"/>
            <a:ext cx="4299994" cy="964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/>
              <a:t>Miłosz Brakoniecki</a:t>
            </a:r>
            <a:br>
              <a:rPr lang="pl-PL" sz="2000"/>
            </a:br>
            <a:r>
              <a:rPr lang="pl-PL" sz="1800">
                <a:solidFill>
                  <a:srgbClr val="00AEE8"/>
                </a:solidFill>
                <a:cs typeface="Calibri Light"/>
              </a:rPr>
              <a:t>Partner, Członek Zarządu</a:t>
            </a:r>
          </a:p>
          <a:p>
            <a:r>
              <a:rPr lang="pl-PL" sz="1600">
                <a:solidFill>
                  <a:srgbClr val="00AEE8"/>
                </a:solidFill>
                <a:cs typeface="Calibri Light"/>
                <a:hlinkClick r:id="rId3"/>
              </a:rPr>
              <a:t>milosz</a:t>
            </a:r>
            <a:r>
              <a:rPr lang="pl-PL" sz="1600">
                <a:solidFill>
                  <a:srgbClr val="00AEE8"/>
                </a:solidFill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.brakoniecki@obserwatorium.biz</a:t>
            </a:r>
            <a:r>
              <a:rPr lang="pl-PL" sz="1600">
                <a:solidFill>
                  <a:srgbClr val="00AEE8"/>
                </a:solidFill>
                <a:cs typeface="Calibri Light"/>
              </a:rPr>
              <a:t> </a:t>
            </a:r>
            <a:endParaRPr lang="pl-PL" sz="1600">
              <a:solidFill>
                <a:srgbClr val="00AEE8"/>
              </a:solidFill>
              <a:ea typeface="Calibri"/>
              <a:cs typeface="Calibri Light"/>
            </a:endParaRPr>
          </a:p>
        </p:txBody>
      </p:sp>
      <p:pic>
        <p:nvPicPr>
          <p:cNvPr id="3" name="Obraz 2" descr="Obraz zawierający osoba, ubrania, Ludzka twarz, człowiek&#10;&#10;Zawartość wygenerowana przez AI może być niepoprawna.">
            <a:extLst>
              <a:ext uri="{FF2B5EF4-FFF2-40B4-BE49-F238E27FC236}">
                <a16:creationId xmlns:a16="http://schemas.microsoft.com/office/drawing/2014/main" id="{4F81D35A-6796-E18F-D4D1-23B7018E0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24" y="5327412"/>
            <a:ext cx="1063018" cy="1203152"/>
          </a:xfrm>
          <a:prstGeom prst="rect">
            <a:avLst/>
          </a:prstGeom>
        </p:spPr>
      </p:pic>
      <p:grpSp>
        <p:nvGrpSpPr>
          <p:cNvPr id="4" name="Grupa 13">
            <a:extLst>
              <a:ext uri="{FF2B5EF4-FFF2-40B4-BE49-F238E27FC236}">
                <a16:creationId xmlns:a16="http://schemas.microsoft.com/office/drawing/2014/main" id="{E1637936-D6AE-C336-68C2-E4B4B46F43E0}"/>
              </a:ext>
            </a:extLst>
          </p:cNvPr>
          <p:cNvGrpSpPr/>
          <p:nvPr/>
        </p:nvGrpSpPr>
        <p:grpSpPr>
          <a:xfrm>
            <a:off x="5599261" y="5318037"/>
            <a:ext cx="1965092" cy="1535233"/>
            <a:chOff x="552248" y="1923672"/>
            <a:chExt cx="2660331" cy="2130714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C8744B4D-DC59-29AD-F0AB-4A8697B257C3}"/>
                </a:ext>
              </a:extLst>
            </p:cNvPr>
            <p:cNvSpPr txBox="1"/>
            <p:nvPr/>
          </p:nvSpPr>
          <p:spPr>
            <a:xfrm>
              <a:off x="552248" y="3897127"/>
              <a:ext cx="2660331" cy="1572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pl-PL" sz="1600" b="1">
                <a:solidFill>
                  <a:prstClr val="black"/>
                </a:solidFill>
                <a:latin typeface="Aptos Display" panose="020B0004020202020204" pitchFamily="34" charset="0"/>
              </a:endParaRPr>
            </a:p>
          </p:txBody>
        </p:sp>
        <p:pic>
          <p:nvPicPr>
            <p:cNvPr id="10" name="Symbol zastępczy obrazu 8">
              <a:extLst>
                <a:ext uri="{FF2B5EF4-FFF2-40B4-BE49-F238E27FC236}">
                  <a16:creationId xmlns:a16="http://schemas.microsoft.com/office/drawing/2014/main" id="{BC101857-B6B8-026D-4DF5-0C07CB12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9" r="19209"/>
            <a:stretch/>
          </p:blipFill>
          <p:spPr>
            <a:xfrm>
              <a:off x="1087890" y="1923675"/>
              <a:ext cx="1601118" cy="1732822"/>
            </a:xfrm>
            <a:custGeom>
              <a:avLst/>
              <a:gdLst>
                <a:gd name="connsiteX0" fmla="*/ 984250 w 1968500"/>
                <a:gd name="connsiteY0" fmla="*/ 0 h 2130425"/>
                <a:gd name="connsiteX1" fmla="*/ 1203975 w 1968500"/>
                <a:gd name="connsiteY1" fmla="*/ 52481 h 2130425"/>
                <a:gd name="connsiteX2" fmla="*/ 1748684 w 1968500"/>
                <a:gd name="connsiteY2" fmla="*/ 367970 h 2130425"/>
                <a:gd name="connsiteX3" fmla="*/ 1968500 w 1968500"/>
                <a:gd name="connsiteY3" fmla="*/ 749122 h 2130425"/>
                <a:gd name="connsiteX4" fmla="*/ 1968500 w 1968500"/>
                <a:gd name="connsiteY4" fmla="*/ 1381303 h 2130425"/>
                <a:gd name="connsiteX5" fmla="*/ 1748684 w 1968500"/>
                <a:gd name="connsiteY5" fmla="*/ 1762455 h 2130425"/>
                <a:gd name="connsiteX6" fmla="*/ 1203975 w 1968500"/>
                <a:gd name="connsiteY6" fmla="*/ 2077944 h 2130425"/>
                <a:gd name="connsiteX7" fmla="*/ 764526 w 1968500"/>
                <a:gd name="connsiteY7" fmla="*/ 2077944 h 2130425"/>
                <a:gd name="connsiteX8" fmla="*/ 219816 w 1968500"/>
                <a:gd name="connsiteY8" fmla="*/ 1762455 h 2130425"/>
                <a:gd name="connsiteX9" fmla="*/ 0 w 1968500"/>
                <a:gd name="connsiteY9" fmla="*/ 1381303 h 2130425"/>
                <a:gd name="connsiteX10" fmla="*/ 0 w 1968500"/>
                <a:gd name="connsiteY10" fmla="*/ 749122 h 2130425"/>
                <a:gd name="connsiteX11" fmla="*/ 219816 w 1968500"/>
                <a:gd name="connsiteY11" fmla="*/ 367970 h 2130425"/>
                <a:gd name="connsiteX12" fmla="*/ 764526 w 1968500"/>
                <a:gd name="connsiteY12" fmla="*/ 52481 h 2130425"/>
                <a:gd name="connsiteX13" fmla="*/ 984250 w 1968500"/>
                <a:gd name="connsiteY13" fmla="*/ 0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68500" h="2130425">
                  <a:moveTo>
                    <a:pt x="984250" y="0"/>
                  </a:moveTo>
                  <a:cubicBezTo>
                    <a:pt x="1063902" y="0"/>
                    <a:pt x="1143553" y="17494"/>
                    <a:pt x="1203975" y="52481"/>
                  </a:cubicBezTo>
                  <a:lnTo>
                    <a:pt x="1748684" y="367970"/>
                  </a:lnTo>
                  <a:cubicBezTo>
                    <a:pt x="1869620" y="437945"/>
                    <a:pt x="1968500" y="609473"/>
                    <a:pt x="1968500" y="749122"/>
                  </a:cubicBezTo>
                  <a:lnTo>
                    <a:pt x="1968500" y="1381303"/>
                  </a:lnTo>
                  <a:cubicBezTo>
                    <a:pt x="1968500" y="1520952"/>
                    <a:pt x="1869620" y="1692480"/>
                    <a:pt x="1748684" y="1762455"/>
                  </a:cubicBezTo>
                  <a:lnTo>
                    <a:pt x="1203975" y="2077944"/>
                  </a:lnTo>
                  <a:cubicBezTo>
                    <a:pt x="1083131" y="2147919"/>
                    <a:pt x="885370" y="2147919"/>
                    <a:pt x="764526" y="2077944"/>
                  </a:cubicBezTo>
                  <a:lnTo>
                    <a:pt x="219816" y="1762455"/>
                  </a:lnTo>
                  <a:cubicBezTo>
                    <a:pt x="98881" y="1692480"/>
                    <a:pt x="0" y="1520952"/>
                    <a:pt x="0" y="1381303"/>
                  </a:cubicBezTo>
                  <a:lnTo>
                    <a:pt x="0" y="749122"/>
                  </a:lnTo>
                  <a:cubicBezTo>
                    <a:pt x="0" y="609473"/>
                    <a:pt x="98881" y="437945"/>
                    <a:pt x="219816" y="367970"/>
                  </a:cubicBezTo>
                  <a:lnTo>
                    <a:pt x="764526" y="52481"/>
                  </a:lnTo>
                  <a:cubicBezTo>
                    <a:pt x="824948" y="17494"/>
                    <a:pt x="904599" y="0"/>
                    <a:pt x="984250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4519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531AA497-41A6-485C-82D1-19D8048BC2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8"/>
          <a:stretch/>
        </p:blipFill>
        <p:spPr>
          <a:xfrm>
            <a:off x="-4763" y="4564959"/>
            <a:ext cx="12196763" cy="2320029"/>
          </a:xfrm>
        </p:spPr>
      </p:pic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EB7C144C-A6B8-A9D5-0B3A-1B4CCA8C89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1" y="2631433"/>
            <a:ext cx="5343524" cy="1140467"/>
          </a:xfrm>
        </p:spPr>
        <p:txBody>
          <a:bodyPr>
            <a:normAutofit/>
          </a:bodyPr>
          <a:lstStyle/>
          <a:p>
            <a:r>
              <a:rPr lang="pl-PL" sz="2000"/>
              <a:t>Paweł Wojtaszyk</a:t>
            </a:r>
            <a:br>
              <a:rPr lang="pl-PL" sz="2000"/>
            </a:br>
            <a:r>
              <a:rPr lang="pl-PL" sz="1800">
                <a:solidFill>
                  <a:srgbClr val="00AEE8"/>
                </a:solidFill>
                <a:cs typeface="Calibri Light" panose="020F0302020204030204" pitchFamily="34" charset="0"/>
              </a:rPr>
              <a:t>Kierownik Produktu, Asseco Data Systems</a:t>
            </a:r>
          </a:p>
          <a:p>
            <a:pPr marL="0" indent="0">
              <a:buNone/>
            </a:pPr>
            <a:r>
              <a:rPr lang="pl-PL" sz="1600">
                <a:solidFill>
                  <a:srgbClr val="00AEE8"/>
                </a:solidFill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pawel.wojtaszyk@assecods.pl</a:t>
            </a:r>
            <a:endParaRPr lang="pl-PL" sz="1600">
              <a:solidFill>
                <a:srgbClr val="00AEE8"/>
              </a:solidFill>
              <a:cs typeface="Calibri Light" panose="020F0302020204030204" pitchFamily="34" charset="0"/>
            </a:endParaRP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6E89C7F2-3441-3C4B-A709-07515E61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328045"/>
            <a:ext cx="10593786" cy="612527"/>
          </a:xfrm>
        </p:spPr>
        <p:txBody>
          <a:bodyPr/>
          <a:lstStyle/>
          <a:p>
            <a:r>
              <a:rPr lang="pl-PL" sz="4400">
                <a:solidFill>
                  <a:srgbClr val="00AEE8"/>
                </a:solidFill>
              </a:rPr>
              <a:t>Dziękujemy </a:t>
            </a:r>
            <a:r>
              <a:rPr lang="pl-PL" sz="4400"/>
              <a:t>za uwagę</a:t>
            </a:r>
          </a:p>
        </p:txBody>
      </p:sp>
      <p:pic>
        <p:nvPicPr>
          <p:cNvPr id="2" name="Symbol zastępczy zawartości 7">
            <a:extLst>
              <a:ext uri="{FF2B5EF4-FFF2-40B4-BE49-F238E27FC236}">
                <a16:creationId xmlns:a16="http://schemas.microsoft.com/office/drawing/2014/main" id="{6057D240-F782-5D69-6BBB-AFEC3003D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65459"/>
            <a:ext cx="1551709" cy="335557"/>
          </a:xfrm>
          <a:prstGeom prst="rect">
            <a:avLst/>
          </a:prstGeom>
        </p:spPr>
      </p:pic>
      <p:sp>
        <p:nvSpPr>
          <p:cNvPr id="3" name="Symbol zastępczy tekstu 1">
            <a:extLst>
              <a:ext uri="{FF2B5EF4-FFF2-40B4-BE49-F238E27FC236}">
                <a16:creationId xmlns:a16="http://schemas.microsoft.com/office/drawing/2014/main" id="{44A6CC8D-2EFF-A5FD-87EA-A62FF59810D8}"/>
              </a:ext>
            </a:extLst>
          </p:cNvPr>
          <p:cNvSpPr txBox="1">
            <a:spLocks/>
          </p:cNvSpPr>
          <p:nvPr/>
        </p:nvSpPr>
        <p:spPr>
          <a:xfrm>
            <a:off x="6701381" y="2631433"/>
            <a:ext cx="4299994" cy="9645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/>
              <a:t>Marcin Wolski</a:t>
            </a:r>
            <a:br>
              <a:rPr lang="pl-PL" sz="2000"/>
            </a:br>
            <a:r>
              <a:rPr lang="pl-PL" sz="1800">
                <a:solidFill>
                  <a:srgbClr val="00AEE8"/>
                </a:solidFill>
                <a:cs typeface="Calibri Light"/>
              </a:rPr>
              <a:t>Ekspert eIDAS</a:t>
            </a:r>
          </a:p>
          <a:p>
            <a:r>
              <a:rPr lang="pl-PL" sz="1600">
                <a:solidFill>
                  <a:srgbClr val="00AEE8"/>
                </a:solidFill>
                <a:cs typeface="Calibri Light"/>
                <a:hlinkClick r:id="rId5"/>
              </a:rPr>
              <a:t>marcin.wolski@obserwatorium.biz</a:t>
            </a:r>
            <a:r>
              <a:rPr lang="pl-PL" sz="1600">
                <a:solidFill>
                  <a:srgbClr val="00AEE8"/>
                </a:solidFill>
                <a:cs typeface="Calibri Light"/>
              </a:rPr>
              <a:t> </a:t>
            </a:r>
            <a:endParaRPr lang="pl-PL" sz="1600">
              <a:solidFill>
                <a:srgbClr val="00AEE8"/>
              </a:solidFill>
              <a:ea typeface="Calibri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581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FADFD382-6A29-B636-59E4-341B84730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1556433"/>
            <a:ext cx="10541000" cy="817780"/>
          </a:xfrm>
        </p:spPr>
        <p:txBody>
          <a:bodyPr/>
          <a:lstStyle/>
          <a:p>
            <a:r>
              <a:rPr lang="pl-PL" sz="4400" b="1">
                <a:solidFill>
                  <a:schemeClr val="tx1"/>
                </a:solidFill>
              </a:rPr>
              <a:t>Jakie są kluczowe wymogi KSeF </a:t>
            </a:r>
            <a:br>
              <a:rPr lang="pl-PL" sz="4400" b="1">
                <a:solidFill>
                  <a:srgbClr val="00AEE8"/>
                </a:solidFill>
              </a:rPr>
            </a:br>
            <a:r>
              <a:rPr lang="pl-PL" sz="4400" b="1">
                <a:solidFill>
                  <a:srgbClr val="00AEE8"/>
                </a:solidFill>
              </a:rPr>
              <a:t>i obowiązkowe terminy dla poszczególnych typów firm i przedsiębiorców?</a:t>
            </a:r>
            <a:endParaRPr lang="pl-PL" sz="4400" b="1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586579C-DDC3-5341-312D-D1210F0C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6" name="Symbol zastępczy obrazu 5" descr="Obraz zawierający Grafika, logo, Jaskrawoniebieski, design&#10;&#10;Zawartość wygenerowana przez AI może być niepoprawna.">
            <a:extLst>
              <a:ext uri="{FF2B5EF4-FFF2-40B4-BE49-F238E27FC236}">
                <a16:creationId xmlns:a16="http://schemas.microsoft.com/office/drawing/2014/main" id="{35B71CE6-30E3-A4FE-5FE8-8D1AAC8BFA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5032" b="25032"/>
          <a:stretch>
            <a:fillRect/>
          </a:stretch>
        </p:blipFill>
        <p:spPr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rgbClr val="AAAFAF">
              <a:lumMod val="40000"/>
              <a:lumOff val="60000"/>
            </a:srgbClr>
          </a:solidFill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2A62380-63AF-AA6D-13B5-F09C42EE8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6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F95238-58D3-876D-1DCE-3386BAECF65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1A110EFE-BE40-EABA-0C86-088B6198D5A6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401E5779-B39E-4C46-9C7A-2A833F96E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363"/>
            <a:stretch/>
          </p:blipFill>
          <p:spPr>
            <a:xfrm>
              <a:off x="2246418" y="401957"/>
              <a:ext cx="8503920" cy="6456043"/>
            </a:xfrm>
            <a:prstGeom prst="rect">
              <a:avLst/>
            </a:prstGeom>
          </p:spPr>
        </p:pic>
      </p:grpSp>
      <p:sp>
        <p:nvSpPr>
          <p:cNvPr id="6" name="Tytuł 5">
            <a:extLst>
              <a:ext uri="{FF2B5EF4-FFF2-40B4-BE49-F238E27FC236}">
                <a16:creationId xmlns:a16="http://schemas.microsoft.com/office/drawing/2014/main" id="{A416DC42-AD02-4348-8E83-4C74B6C4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715" y="2416283"/>
            <a:ext cx="10526542" cy="612527"/>
          </a:xfrm>
        </p:spPr>
        <p:txBody>
          <a:bodyPr>
            <a:noAutofit/>
          </a:bodyPr>
          <a:lstStyle/>
          <a:p>
            <a:r>
              <a:rPr lang="pl-PL" sz="5200" b="1">
                <a:solidFill>
                  <a:schemeClr val="tx1"/>
                </a:solidFill>
              </a:rPr>
              <a:t>Zainteresowany?</a:t>
            </a:r>
            <a:endParaRPr lang="pl-PL" sz="5200" b="1">
              <a:solidFill>
                <a:schemeClr val="bg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4F37DB5-FFEF-4AAE-8C06-30A34A9503E5}"/>
              </a:ext>
            </a:extLst>
          </p:cNvPr>
          <p:cNvSpPr/>
          <p:nvPr/>
        </p:nvSpPr>
        <p:spPr>
          <a:xfrm>
            <a:off x="1234716" y="3428965"/>
            <a:ext cx="105937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cs typeface="Calibri Light" panose="020F0302020204030204" pitchFamily="34" charset="0"/>
              </a:rPr>
              <a:t>Skontaktuj się z nami.</a:t>
            </a:r>
            <a:endParaRPr lang="pl-PL" sz="3400" b="1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C406F02-66AF-41C0-996E-438350778BF5}"/>
              </a:ext>
            </a:extLst>
          </p:cNvPr>
          <p:cNvGrpSpPr/>
          <p:nvPr/>
        </p:nvGrpSpPr>
        <p:grpSpPr>
          <a:xfrm>
            <a:off x="1234715" y="4349770"/>
            <a:ext cx="2733033" cy="938829"/>
            <a:chOff x="1256487" y="6219827"/>
            <a:chExt cx="2733033" cy="938829"/>
          </a:xfrm>
        </p:grpSpPr>
        <p:sp>
          <p:nvSpPr>
            <p:cNvPr id="9" name="Symbol zastępczy stopki 2">
              <a:extLst>
                <a:ext uri="{FF2B5EF4-FFF2-40B4-BE49-F238E27FC236}">
                  <a16:creationId xmlns:a16="http://schemas.microsoft.com/office/drawing/2014/main" id="{01F7F664-4FD9-451A-8CBC-38C6C1961B13}"/>
                </a:ext>
              </a:extLst>
            </p:cNvPr>
            <p:cNvSpPr txBox="1">
              <a:spLocks/>
            </p:cNvSpPr>
            <p:nvPr/>
          </p:nvSpPr>
          <p:spPr>
            <a:xfrm>
              <a:off x="1634203" y="6219827"/>
              <a:ext cx="2355317" cy="365125"/>
            </a:xfrm>
            <a:prstGeom prst="rect">
              <a:avLst/>
            </a:prstGeom>
          </p:spPr>
          <p:txBody>
            <a:bodyPr vert="horz" lIns="0" tIns="0" rIns="0" bIns="0" rtlCol="0" anchor="b"/>
            <a:lstStyle>
              <a:defPPr>
                <a:defRPr lang="de-DE"/>
              </a:defPPr>
              <a:lvl1pPr marL="0" algn="l" defTabSz="121917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800" b="1"/>
                <a:t>infolinia@certum.pl</a:t>
              </a:r>
              <a:endParaRPr lang="en-US" sz="1800" b="1"/>
            </a:p>
          </p:txBody>
        </p:sp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5701EB9E-6189-45F2-B345-DFCBBEA2F5B9}"/>
                </a:ext>
              </a:extLst>
            </p:cNvPr>
            <p:cNvGrpSpPr/>
            <p:nvPr/>
          </p:nvGrpSpPr>
          <p:grpSpPr>
            <a:xfrm>
              <a:off x="1256487" y="6392244"/>
              <a:ext cx="222250" cy="166688"/>
              <a:chOff x="6262688" y="1895475"/>
              <a:chExt cx="222250" cy="166688"/>
            </a:xfrm>
          </p:grpSpPr>
          <p:sp>
            <p:nvSpPr>
              <p:cNvPr id="15" name="Freeform 132">
                <a:extLst>
                  <a:ext uri="{FF2B5EF4-FFF2-40B4-BE49-F238E27FC236}">
                    <a16:creationId xmlns:a16="http://schemas.microsoft.com/office/drawing/2014/main" id="{F0CD8E06-2049-4CC7-945F-CAEBEB2F9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9676" y="1919288"/>
                <a:ext cx="168275" cy="117475"/>
              </a:xfrm>
              <a:custGeom>
                <a:avLst/>
                <a:gdLst>
                  <a:gd name="T0" fmla="*/ 17 w 949"/>
                  <a:gd name="T1" fmla="*/ 577 h 665"/>
                  <a:gd name="T2" fmla="*/ 5 w 949"/>
                  <a:gd name="T3" fmla="*/ 593 h 665"/>
                  <a:gd name="T4" fmla="*/ 0 w 949"/>
                  <a:gd name="T5" fmla="*/ 612 h 665"/>
                  <a:gd name="T6" fmla="*/ 3 w 949"/>
                  <a:gd name="T7" fmla="*/ 631 h 665"/>
                  <a:gd name="T8" fmla="*/ 13 w 949"/>
                  <a:gd name="T9" fmla="*/ 648 h 665"/>
                  <a:gd name="T10" fmla="*/ 21 w 949"/>
                  <a:gd name="T11" fmla="*/ 655 h 665"/>
                  <a:gd name="T12" fmla="*/ 31 w 949"/>
                  <a:gd name="T13" fmla="*/ 660 h 665"/>
                  <a:gd name="T14" fmla="*/ 41 w 949"/>
                  <a:gd name="T15" fmla="*/ 664 h 665"/>
                  <a:gd name="T16" fmla="*/ 51 w 949"/>
                  <a:gd name="T17" fmla="*/ 665 h 665"/>
                  <a:gd name="T18" fmla="*/ 68 w 949"/>
                  <a:gd name="T19" fmla="*/ 661 h 665"/>
                  <a:gd name="T20" fmla="*/ 84 w 949"/>
                  <a:gd name="T21" fmla="*/ 652 h 665"/>
                  <a:gd name="T22" fmla="*/ 425 w 949"/>
                  <a:gd name="T23" fmla="*/ 466 h 665"/>
                  <a:gd name="T24" fmla="*/ 426 w 949"/>
                  <a:gd name="T25" fmla="*/ 467 h 665"/>
                  <a:gd name="T26" fmla="*/ 427 w 949"/>
                  <a:gd name="T27" fmla="*/ 468 h 665"/>
                  <a:gd name="T28" fmla="*/ 428 w 949"/>
                  <a:gd name="T29" fmla="*/ 469 h 665"/>
                  <a:gd name="T30" fmla="*/ 429 w 949"/>
                  <a:gd name="T31" fmla="*/ 470 h 665"/>
                  <a:gd name="T32" fmla="*/ 451 w 949"/>
                  <a:gd name="T33" fmla="*/ 481 h 665"/>
                  <a:gd name="T34" fmla="*/ 474 w 949"/>
                  <a:gd name="T35" fmla="*/ 485 h 665"/>
                  <a:gd name="T36" fmla="*/ 499 w 949"/>
                  <a:gd name="T37" fmla="*/ 481 h 665"/>
                  <a:gd name="T38" fmla="*/ 510 w 949"/>
                  <a:gd name="T39" fmla="*/ 477 h 665"/>
                  <a:gd name="T40" fmla="*/ 520 w 949"/>
                  <a:gd name="T41" fmla="*/ 470 h 665"/>
                  <a:gd name="T42" fmla="*/ 522 w 949"/>
                  <a:gd name="T43" fmla="*/ 469 h 665"/>
                  <a:gd name="T44" fmla="*/ 523 w 949"/>
                  <a:gd name="T45" fmla="*/ 468 h 665"/>
                  <a:gd name="T46" fmla="*/ 524 w 949"/>
                  <a:gd name="T47" fmla="*/ 467 h 665"/>
                  <a:gd name="T48" fmla="*/ 525 w 949"/>
                  <a:gd name="T49" fmla="*/ 466 h 665"/>
                  <a:gd name="T50" fmla="*/ 866 w 949"/>
                  <a:gd name="T51" fmla="*/ 652 h 665"/>
                  <a:gd name="T52" fmla="*/ 881 w 949"/>
                  <a:gd name="T53" fmla="*/ 661 h 665"/>
                  <a:gd name="T54" fmla="*/ 899 w 949"/>
                  <a:gd name="T55" fmla="*/ 665 h 665"/>
                  <a:gd name="T56" fmla="*/ 909 w 949"/>
                  <a:gd name="T57" fmla="*/ 664 h 665"/>
                  <a:gd name="T58" fmla="*/ 919 w 949"/>
                  <a:gd name="T59" fmla="*/ 660 h 665"/>
                  <a:gd name="T60" fmla="*/ 928 w 949"/>
                  <a:gd name="T61" fmla="*/ 655 h 665"/>
                  <a:gd name="T62" fmla="*/ 936 w 949"/>
                  <a:gd name="T63" fmla="*/ 648 h 665"/>
                  <a:gd name="T64" fmla="*/ 946 w 949"/>
                  <a:gd name="T65" fmla="*/ 631 h 665"/>
                  <a:gd name="T66" fmla="*/ 949 w 949"/>
                  <a:gd name="T67" fmla="*/ 612 h 665"/>
                  <a:gd name="T68" fmla="*/ 943 w 949"/>
                  <a:gd name="T69" fmla="*/ 593 h 665"/>
                  <a:gd name="T70" fmla="*/ 932 w 949"/>
                  <a:gd name="T71" fmla="*/ 577 h 665"/>
                  <a:gd name="T72" fmla="*/ 932 w 949"/>
                  <a:gd name="T73" fmla="*/ 86 h 665"/>
                  <a:gd name="T74" fmla="*/ 945 w 949"/>
                  <a:gd name="T75" fmla="*/ 70 h 665"/>
                  <a:gd name="T76" fmla="*/ 949 w 949"/>
                  <a:gd name="T77" fmla="*/ 52 h 665"/>
                  <a:gd name="T78" fmla="*/ 946 w 949"/>
                  <a:gd name="T79" fmla="*/ 32 h 665"/>
                  <a:gd name="T80" fmla="*/ 935 w 949"/>
                  <a:gd name="T81" fmla="*/ 15 h 665"/>
                  <a:gd name="T82" fmla="*/ 919 w 949"/>
                  <a:gd name="T83" fmla="*/ 4 h 665"/>
                  <a:gd name="T84" fmla="*/ 900 w 949"/>
                  <a:gd name="T85" fmla="*/ 0 h 665"/>
                  <a:gd name="T86" fmla="*/ 882 w 949"/>
                  <a:gd name="T87" fmla="*/ 3 h 665"/>
                  <a:gd name="T88" fmla="*/ 865 w 949"/>
                  <a:gd name="T89" fmla="*/ 13 h 665"/>
                  <a:gd name="T90" fmla="*/ 555 w 949"/>
                  <a:gd name="T91" fmla="*/ 300 h 665"/>
                  <a:gd name="T92" fmla="*/ 549 w 949"/>
                  <a:gd name="T93" fmla="*/ 306 h 665"/>
                  <a:gd name="T94" fmla="*/ 474 w 949"/>
                  <a:gd name="T95" fmla="*/ 376 h 665"/>
                  <a:gd name="T96" fmla="*/ 401 w 949"/>
                  <a:gd name="T97" fmla="*/ 306 h 665"/>
                  <a:gd name="T98" fmla="*/ 394 w 949"/>
                  <a:gd name="T99" fmla="*/ 300 h 665"/>
                  <a:gd name="T100" fmla="*/ 84 w 949"/>
                  <a:gd name="T101" fmla="*/ 13 h 665"/>
                  <a:gd name="T102" fmla="*/ 68 w 949"/>
                  <a:gd name="T103" fmla="*/ 3 h 665"/>
                  <a:gd name="T104" fmla="*/ 49 w 949"/>
                  <a:gd name="T105" fmla="*/ 0 h 665"/>
                  <a:gd name="T106" fmla="*/ 30 w 949"/>
                  <a:gd name="T107" fmla="*/ 4 h 665"/>
                  <a:gd name="T108" fmla="*/ 14 w 949"/>
                  <a:gd name="T109" fmla="*/ 15 h 665"/>
                  <a:gd name="T110" fmla="*/ 3 w 949"/>
                  <a:gd name="T111" fmla="*/ 32 h 665"/>
                  <a:gd name="T112" fmla="*/ 0 w 949"/>
                  <a:gd name="T113" fmla="*/ 52 h 665"/>
                  <a:gd name="T114" fmla="*/ 5 w 949"/>
                  <a:gd name="T115" fmla="*/ 70 h 665"/>
                  <a:gd name="T116" fmla="*/ 16 w 949"/>
                  <a:gd name="T117" fmla="*/ 86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49" h="665">
                    <a:moveTo>
                      <a:pt x="286" y="338"/>
                    </a:moveTo>
                    <a:lnTo>
                      <a:pt x="17" y="577"/>
                    </a:lnTo>
                    <a:lnTo>
                      <a:pt x="10" y="585"/>
                    </a:lnTo>
                    <a:lnTo>
                      <a:pt x="5" y="593"/>
                    </a:lnTo>
                    <a:lnTo>
                      <a:pt x="2" y="603"/>
                    </a:lnTo>
                    <a:lnTo>
                      <a:pt x="0" y="612"/>
                    </a:lnTo>
                    <a:lnTo>
                      <a:pt x="1" y="622"/>
                    </a:lnTo>
                    <a:lnTo>
                      <a:pt x="3" y="631"/>
                    </a:lnTo>
                    <a:lnTo>
                      <a:pt x="7" y="640"/>
                    </a:lnTo>
                    <a:lnTo>
                      <a:pt x="13" y="648"/>
                    </a:lnTo>
                    <a:lnTo>
                      <a:pt x="17" y="652"/>
                    </a:lnTo>
                    <a:lnTo>
                      <a:pt x="21" y="655"/>
                    </a:lnTo>
                    <a:lnTo>
                      <a:pt x="26" y="658"/>
                    </a:lnTo>
                    <a:lnTo>
                      <a:pt x="31" y="660"/>
                    </a:lnTo>
                    <a:lnTo>
                      <a:pt x="36" y="662"/>
                    </a:lnTo>
                    <a:lnTo>
                      <a:pt x="41" y="664"/>
                    </a:lnTo>
                    <a:lnTo>
                      <a:pt x="46" y="664"/>
                    </a:lnTo>
                    <a:lnTo>
                      <a:pt x="51" y="665"/>
                    </a:lnTo>
                    <a:lnTo>
                      <a:pt x="59" y="664"/>
                    </a:lnTo>
                    <a:lnTo>
                      <a:pt x="68" y="661"/>
                    </a:lnTo>
                    <a:lnTo>
                      <a:pt x="76" y="658"/>
                    </a:lnTo>
                    <a:lnTo>
                      <a:pt x="84" y="652"/>
                    </a:lnTo>
                    <a:lnTo>
                      <a:pt x="360" y="406"/>
                    </a:lnTo>
                    <a:lnTo>
                      <a:pt x="425" y="466"/>
                    </a:lnTo>
                    <a:lnTo>
                      <a:pt x="425" y="467"/>
                    </a:lnTo>
                    <a:lnTo>
                      <a:pt x="426" y="467"/>
                    </a:lnTo>
                    <a:lnTo>
                      <a:pt x="426" y="468"/>
                    </a:lnTo>
                    <a:lnTo>
                      <a:pt x="427" y="468"/>
                    </a:lnTo>
                    <a:lnTo>
                      <a:pt x="427" y="469"/>
                    </a:lnTo>
                    <a:lnTo>
                      <a:pt x="428" y="469"/>
                    </a:lnTo>
                    <a:lnTo>
                      <a:pt x="429" y="470"/>
                    </a:lnTo>
                    <a:lnTo>
                      <a:pt x="429" y="470"/>
                    </a:lnTo>
                    <a:lnTo>
                      <a:pt x="440" y="477"/>
                    </a:lnTo>
                    <a:lnTo>
                      <a:pt x="451" y="481"/>
                    </a:lnTo>
                    <a:lnTo>
                      <a:pt x="462" y="484"/>
                    </a:lnTo>
                    <a:lnTo>
                      <a:pt x="474" y="485"/>
                    </a:lnTo>
                    <a:lnTo>
                      <a:pt x="487" y="484"/>
                    </a:lnTo>
                    <a:lnTo>
                      <a:pt x="499" y="481"/>
                    </a:lnTo>
                    <a:lnTo>
                      <a:pt x="504" y="479"/>
                    </a:lnTo>
                    <a:lnTo>
                      <a:pt x="510" y="477"/>
                    </a:lnTo>
                    <a:lnTo>
                      <a:pt x="515" y="474"/>
                    </a:lnTo>
                    <a:lnTo>
                      <a:pt x="520" y="470"/>
                    </a:lnTo>
                    <a:lnTo>
                      <a:pt x="521" y="470"/>
                    </a:lnTo>
                    <a:lnTo>
                      <a:pt x="522" y="469"/>
                    </a:lnTo>
                    <a:lnTo>
                      <a:pt x="522" y="469"/>
                    </a:lnTo>
                    <a:lnTo>
                      <a:pt x="523" y="468"/>
                    </a:lnTo>
                    <a:lnTo>
                      <a:pt x="523" y="468"/>
                    </a:lnTo>
                    <a:lnTo>
                      <a:pt x="524" y="467"/>
                    </a:lnTo>
                    <a:lnTo>
                      <a:pt x="524" y="467"/>
                    </a:lnTo>
                    <a:lnTo>
                      <a:pt x="525" y="466"/>
                    </a:lnTo>
                    <a:lnTo>
                      <a:pt x="590" y="406"/>
                    </a:lnTo>
                    <a:lnTo>
                      <a:pt x="866" y="652"/>
                    </a:lnTo>
                    <a:lnTo>
                      <a:pt x="873" y="658"/>
                    </a:lnTo>
                    <a:lnTo>
                      <a:pt x="881" y="661"/>
                    </a:lnTo>
                    <a:lnTo>
                      <a:pt x="890" y="664"/>
                    </a:lnTo>
                    <a:lnTo>
                      <a:pt x="899" y="665"/>
                    </a:lnTo>
                    <a:lnTo>
                      <a:pt x="904" y="664"/>
                    </a:lnTo>
                    <a:lnTo>
                      <a:pt x="909" y="664"/>
                    </a:lnTo>
                    <a:lnTo>
                      <a:pt x="914" y="662"/>
                    </a:lnTo>
                    <a:lnTo>
                      <a:pt x="919" y="660"/>
                    </a:lnTo>
                    <a:lnTo>
                      <a:pt x="923" y="658"/>
                    </a:lnTo>
                    <a:lnTo>
                      <a:pt x="928" y="655"/>
                    </a:lnTo>
                    <a:lnTo>
                      <a:pt x="932" y="652"/>
                    </a:lnTo>
                    <a:lnTo>
                      <a:pt x="936" y="648"/>
                    </a:lnTo>
                    <a:lnTo>
                      <a:pt x="941" y="640"/>
                    </a:lnTo>
                    <a:lnTo>
                      <a:pt x="946" y="631"/>
                    </a:lnTo>
                    <a:lnTo>
                      <a:pt x="949" y="622"/>
                    </a:lnTo>
                    <a:lnTo>
                      <a:pt x="949" y="612"/>
                    </a:lnTo>
                    <a:lnTo>
                      <a:pt x="948" y="603"/>
                    </a:lnTo>
                    <a:lnTo>
                      <a:pt x="943" y="593"/>
                    </a:lnTo>
                    <a:lnTo>
                      <a:pt x="938" y="585"/>
                    </a:lnTo>
                    <a:lnTo>
                      <a:pt x="932" y="577"/>
                    </a:lnTo>
                    <a:lnTo>
                      <a:pt x="662" y="338"/>
                    </a:lnTo>
                    <a:lnTo>
                      <a:pt x="932" y="86"/>
                    </a:lnTo>
                    <a:lnTo>
                      <a:pt x="939" y="79"/>
                    </a:lnTo>
                    <a:lnTo>
                      <a:pt x="945" y="70"/>
                    </a:lnTo>
                    <a:lnTo>
                      <a:pt x="948" y="61"/>
                    </a:lnTo>
                    <a:lnTo>
                      <a:pt x="949" y="52"/>
                    </a:lnTo>
                    <a:lnTo>
                      <a:pt x="949" y="42"/>
                    </a:lnTo>
                    <a:lnTo>
                      <a:pt x="946" y="32"/>
                    </a:lnTo>
                    <a:lnTo>
                      <a:pt x="941" y="23"/>
                    </a:lnTo>
                    <a:lnTo>
                      <a:pt x="935" y="15"/>
                    </a:lnTo>
                    <a:lnTo>
                      <a:pt x="927" y="9"/>
                    </a:lnTo>
                    <a:lnTo>
                      <a:pt x="919" y="4"/>
                    </a:lnTo>
                    <a:lnTo>
                      <a:pt x="910" y="1"/>
                    </a:lnTo>
                    <a:lnTo>
                      <a:pt x="900" y="0"/>
                    </a:lnTo>
                    <a:lnTo>
                      <a:pt x="891" y="0"/>
                    </a:lnTo>
                    <a:lnTo>
                      <a:pt x="882" y="3"/>
                    </a:lnTo>
                    <a:lnTo>
                      <a:pt x="873" y="7"/>
                    </a:lnTo>
                    <a:lnTo>
                      <a:pt x="865" y="13"/>
                    </a:lnTo>
                    <a:lnTo>
                      <a:pt x="561" y="296"/>
                    </a:lnTo>
                    <a:lnTo>
                      <a:pt x="555" y="300"/>
                    </a:lnTo>
                    <a:lnTo>
                      <a:pt x="550" y="305"/>
                    </a:lnTo>
                    <a:lnTo>
                      <a:pt x="549" y="306"/>
                    </a:lnTo>
                    <a:lnTo>
                      <a:pt x="547" y="308"/>
                    </a:lnTo>
                    <a:lnTo>
                      <a:pt x="474" y="376"/>
                    </a:lnTo>
                    <a:lnTo>
                      <a:pt x="402" y="308"/>
                    </a:lnTo>
                    <a:lnTo>
                      <a:pt x="401" y="306"/>
                    </a:lnTo>
                    <a:lnTo>
                      <a:pt x="399" y="305"/>
                    </a:lnTo>
                    <a:lnTo>
                      <a:pt x="394" y="300"/>
                    </a:lnTo>
                    <a:lnTo>
                      <a:pt x="388" y="296"/>
                    </a:lnTo>
                    <a:lnTo>
                      <a:pt x="84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40" y="1"/>
                    </a:lnTo>
                    <a:lnTo>
                      <a:pt x="30" y="4"/>
                    </a:lnTo>
                    <a:lnTo>
                      <a:pt x="21" y="9"/>
                    </a:lnTo>
                    <a:lnTo>
                      <a:pt x="14" y="15"/>
                    </a:lnTo>
                    <a:lnTo>
                      <a:pt x="7" y="23"/>
                    </a:lnTo>
                    <a:lnTo>
                      <a:pt x="3" y="32"/>
                    </a:lnTo>
                    <a:lnTo>
                      <a:pt x="1" y="42"/>
                    </a:lnTo>
                    <a:lnTo>
                      <a:pt x="0" y="52"/>
                    </a:lnTo>
                    <a:lnTo>
                      <a:pt x="2" y="61"/>
                    </a:lnTo>
                    <a:lnTo>
                      <a:pt x="5" y="70"/>
                    </a:lnTo>
                    <a:lnTo>
                      <a:pt x="9" y="79"/>
                    </a:lnTo>
                    <a:lnTo>
                      <a:pt x="16" y="86"/>
                    </a:lnTo>
                    <a:lnTo>
                      <a:pt x="286" y="3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" name="Freeform 133">
                <a:extLst>
                  <a:ext uri="{FF2B5EF4-FFF2-40B4-BE49-F238E27FC236}">
                    <a16:creationId xmlns:a16="http://schemas.microsoft.com/office/drawing/2014/main" id="{9A4B21EC-93BB-435A-B9E6-939B498E97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62688" y="1895475"/>
                <a:ext cx="222250" cy="166688"/>
              </a:xfrm>
              <a:custGeom>
                <a:avLst/>
                <a:gdLst>
                  <a:gd name="T0" fmla="*/ 1154 w 1260"/>
                  <a:gd name="T1" fmla="*/ 101 h 944"/>
                  <a:gd name="T2" fmla="*/ 1159 w 1260"/>
                  <a:gd name="T3" fmla="*/ 106 h 944"/>
                  <a:gd name="T4" fmla="*/ 1160 w 1260"/>
                  <a:gd name="T5" fmla="*/ 834 h 944"/>
                  <a:gd name="T6" fmla="*/ 1157 w 1260"/>
                  <a:gd name="T7" fmla="*/ 842 h 944"/>
                  <a:gd name="T8" fmla="*/ 1151 w 1260"/>
                  <a:gd name="T9" fmla="*/ 845 h 944"/>
                  <a:gd name="T10" fmla="*/ 114 w 1260"/>
                  <a:gd name="T11" fmla="*/ 844 h 944"/>
                  <a:gd name="T12" fmla="*/ 105 w 1260"/>
                  <a:gd name="T13" fmla="*/ 843 h 944"/>
                  <a:gd name="T14" fmla="*/ 100 w 1260"/>
                  <a:gd name="T15" fmla="*/ 838 h 944"/>
                  <a:gd name="T16" fmla="*/ 100 w 1260"/>
                  <a:gd name="T17" fmla="*/ 110 h 944"/>
                  <a:gd name="T18" fmla="*/ 102 w 1260"/>
                  <a:gd name="T19" fmla="*/ 103 h 944"/>
                  <a:gd name="T20" fmla="*/ 109 w 1260"/>
                  <a:gd name="T21" fmla="*/ 100 h 944"/>
                  <a:gd name="T22" fmla="*/ 0 w 1260"/>
                  <a:gd name="T23" fmla="*/ 110 h 944"/>
                  <a:gd name="T24" fmla="*/ 0 w 1260"/>
                  <a:gd name="T25" fmla="*/ 835 h 944"/>
                  <a:gd name="T26" fmla="*/ 0 w 1260"/>
                  <a:gd name="T27" fmla="*/ 845 h 944"/>
                  <a:gd name="T28" fmla="*/ 4 w 1260"/>
                  <a:gd name="T29" fmla="*/ 864 h 944"/>
                  <a:gd name="T30" fmla="*/ 11 w 1260"/>
                  <a:gd name="T31" fmla="*/ 882 h 944"/>
                  <a:gd name="T32" fmla="*/ 21 w 1260"/>
                  <a:gd name="T33" fmla="*/ 898 h 944"/>
                  <a:gd name="T34" fmla="*/ 34 w 1260"/>
                  <a:gd name="T35" fmla="*/ 913 h 944"/>
                  <a:gd name="T36" fmla="*/ 48 w 1260"/>
                  <a:gd name="T37" fmla="*/ 925 h 944"/>
                  <a:gd name="T38" fmla="*/ 65 w 1260"/>
                  <a:gd name="T39" fmla="*/ 934 h 944"/>
                  <a:gd name="T40" fmla="*/ 84 w 1260"/>
                  <a:gd name="T41" fmla="*/ 941 h 944"/>
                  <a:gd name="T42" fmla="*/ 101 w 1260"/>
                  <a:gd name="T43" fmla="*/ 944 h 944"/>
                  <a:gd name="T44" fmla="*/ 1151 w 1260"/>
                  <a:gd name="T45" fmla="*/ 944 h 944"/>
                  <a:gd name="T46" fmla="*/ 1173 w 1260"/>
                  <a:gd name="T47" fmla="*/ 942 h 944"/>
                  <a:gd name="T48" fmla="*/ 1194 w 1260"/>
                  <a:gd name="T49" fmla="*/ 936 h 944"/>
                  <a:gd name="T50" fmla="*/ 1212 w 1260"/>
                  <a:gd name="T51" fmla="*/ 926 h 944"/>
                  <a:gd name="T52" fmla="*/ 1228 w 1260"/>
                  <a:gd name="T53" fmla="*/ 911 h 944"/>
                  <a:gd name="T54" fmla="*/ 1241 w 1260"/>
                  <a:gd name="T55" fmla="*/ 895 h 944"/>
                  <a:gd name="T56" fmla="*/ 1251 w 1260"/>
                  <a:gd name="T57" fmla="*/ 877 h 944"/>
                  <a:gd name="T58" fmla="*/ 1258 w 1260"/>
                  <a:gd name="T59" fmla="*/ 856 h 944"/>
                  <a:gd name="T60" fmla="*/ 1260 w 1260"/>
                  <a:gd name="T61" fmla="*/ 834 h 944"/>
                  <a:gd name="T62" fmla="*/ 1259 w 1260"/>
                  <a:gd name="T63" fmla="*/ 99 h 944"/>
                  <a:gd name="T64" fmla="*/ 1255 w 1260"/>
                  <a:gd name="T65" fmla="*/ 78 h 944"/>
                  <a:gd name="T66" fmla="*/ 1247 w 1260"/>
                  <a:gd name="T67" fmla="*/ 57 h 944"/>
                  <a:gd name="T68" fmla="*/ 1235 w 1260"/>
                  <a:gd name="T69" fmla="*/ 40 h 944"/>
                  <a:gd name="T70" fmla="*/ 1220 w 1260"/>
                  <a:gd name="T71" fmla="*/ 25 h 944"/>
                  <a:gd name="T72" fmla="*/ 1203 w 1260"/>
                  <a:gd name="T73" fmla="*/ 13 h 944"/>
                  <a:gd name="T74" fmla="*/ 1183 w 1260"/>
                  <a:gd name="T75" fmla="*/ 5 h 944"/>
                  <a:gd name="T76" fmla="*/ 1162 w 1260"/>
                  <a:gd name="T77" fmla="*/ 1 h 944"/>
                  <a:gd name="T78" fmla="*/ 109 w 1260"/>
                  <a:gd name="T79" fmla="*/ 0 h 944"/>
                  <a:gd name="T80" fmla="*/ 87 w 1260"/>
                  <a:gd name="T81" fmla="*/ 2 h 944"/>
                  <a:gd name="T82" fmla="*/ 66 w 1260"/>
                  <a:gd name="T83" fmla="*/ 9 h 944"/>
                  <a:gd name="T84" fmla="*/ 47 w 1260"/>
                  <a:gd name="T85" fmla="*/ 19 h 944"/>
                  <a:gd name="T86" fmla="*/ 31 w 1260"/>
                  <a:gd name="T87" fmla="*/ 32 h 944"/>
                  <a:gd name="T88" fmla="*/ 18 w 1260"/>
                  <a:gd name="T89" fmla="*/ 48 h 944"/>
                  <a:gd name="T90" fmla="*/ 8 w 1260"/>
                  <a:gd name="T91" fmla="*/ 67 h 944"/>
                  <a:gd name="T92" fmla="*/ 2 w 1260"/>
                  <a:gd name="T93" fmla="*/ 88 h 944"/>
                  <a:gd name="T94" fmla="*/ 0 w 1260"/>
                  <a:gd name="T95" fmla="*/ 11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60" h="944">
                    <a:moveTo>
                      <a:pt x="1151" y="100"/>
                    </a:moveTo>
                    <a:lnTo>
                      <a:pt x="1154" y="101"/>
                    </a:lnTo>
                    <a:lnTo>
                      <a:pt x="1157" y="103"/>
                    </a:lnTo>
                    <a:lnTo>
                      <a:pt x="1159" y="106"/>
                    </a:lnTo>
                    <a:lnTo>
                      <a:pt x="1160" y="110"/>
                    </a:lnTo>
                    <a:lnTo>
                      <a:pt x="1160" y="834"/>
                    </a:lnTo>
                    <a:lnTo>
                      <a:pt x="1159" y="838"/>
                    </a:lnTo>
                    <a:lnTo>
                      <a:pt x="1157" y="842"/>
                    </a:lnTo>
                    <a:lnTo>
                      <a:pt x="1154" y="844"/>
                    </a:lnTo>
                    <a:lnTo>
                      <a:pt x="1151" y="845"/>
                    </a:lnTo>
                    <a:lnTo>
                      <a:pt x="119" y="845"/>
                    </a:lnTo>
                    <a:lnTo>
                      <a:pt x="114" y="844"/>
                    </a:lnTo>
                    <a:lnTo>
                      <a:pt x="109" y="843"/>
                    </a:lnTo>
                    <a:lnTo>
                      <a:pt x="105" y="843"/>
                    </a:lnTo>
                    <a:lnTo>
                      <a:pt x="102" y="841"/>
                    </a:lnTo>
                    <a:lnTo>
                      <a:pt x="100" y="838"/>
                    </a:lnTo>
                    <a:lnTo>
                      <a:pt x="100" y="834"/>
                    </a:lnTo>
                    <a:lnTo>
                      <a:pt x="100" y="110"/>
                    </a:lnTo>
                    <a:lnTo>
                      <a:pt x="100" y="106"/>
                    </a:lnTo>
                    <a:lnTo>
                      <a:pt x="102" y="103"/>
                    </a:lnTo>
                    <a:lnTo>
                      <a:pt x="105" y="101"/>
                    </a:lnTo>
                    <a:lnTo>
                      <a:pt x="109" y="100"/>
                    </a:lnTo>
                    <a:lnTo>
                      <a:pt x="1151" y="100"/>
                    </a:lnTo>
                    <a:close/>
                    <a:moveTo>
                      <a:pt x="0" y="110"/>
                    </a:moveTo>
                    <a:lnTo>
                      <a:pt x="0" y="834"/>
                    </a:lnTo>
                    <a:lnTo>
                      <a:pt x="0" y="835"/>
                    </a:lnTo>
                    <a:lnTo>
                      <a:pt x="0" y="835"/>
                    </a:lnTo>
                    <a:lnTo>
                      <a:pt x="0" y="845"/>
                    </a:lnTo>
                    <a:lnTo>
                      <a:pt x="2" y="855"/>
                    </a:lnTo>
                    <a:lnTo>
                      <a:pt x="4" y="864"/>
                    </a:lnTo>
                    <a:lnTo>
                      <a:pt x="7" y="873"/>
                    </a:lnTo>
                    <a:lnTo>
                      <a:pt x="11" y="882"/>
                    </a:lnTo>
                    <a:lnTo>
                      <a:pt x="16" y="891"/>
                    </a:lnTo>
                    <a:lnTo>
                      <a:pt x="21" y="898"/>
                    </a:lnTo>
                    <a:lnTo>
                      <a:pt x="27" y="906"/>
                    </a:lnTo>
                    <a:lnTo>
                      <a:pt x="34" y="913"/>
                    </a:lnTo>
                    <a:lnTo>
                      <a:pt x="41" y="920"/>
                    </a:lnTo>
                    <a:lnTo>
                      <a:pt x="48" y="925"/>
                    </a:lnTo>
                    <a:lnTo>
                      <a:pt x="57" y="930"/>
                    </a:lnTo>
                    <a:lnTo>
                      <a:pt x="65" y="934"/>
                    </a:lnTo>
                    <a:lnTo>
                      <a:pt x="74" y="938"/>
                    </a:lnTo>
                    <a:lnTo>
                      <a:pt x="84" y="941"/>
                    </a:lnTo>
                    <a:lnTo>
                      <a:pt x="94" y="942"/>
                    </a:lnTo>
                    <a:lnTo>
                      <a:pt x="101" y="944"/>
                    </a:lnTo>
                    <a:lnTo>
                      <a:pt x="109" y="944"/>
                    </a:lnTo>
                    <a:lnTo>
                      <a:pt x="1151" y="944"/>
                    </a:lnTo>
                    <a:lnTo>
                      <a:pt x="1162" y="944"/>
                    </a:lnTo>
                    <a:lnTo>
                      <a:pt x="1173" y="942"/>
                    </a:lnTo>
                    <a:lnTo>
                      <a:pt x="1183" y="940"/>
                    </a:lnTo>
                    <a:lnTo>
                      <a:pt x="1194" y="936"/>
                    </a:lnTo>
                    <a:lnTo>
                      <a:pt x="1203" y="931"/>
                    </a:lnTo>
                    <a:lnTo>
                      <a:pt x="1212" y="926"/>
                    </a:lnTo>
                    <a:lnTo>
                      <a:pt x="1220" y="920"/>
                    </a:lnTo>
                    <a:lnTo>
                      <a:pt x="1228" y="911"/>
                    </a:lnTo>
                    <a:lnTo>
                      <a:pt x="1235" y="904"/>
                    </a:lnTo>
                    <a:lnTo>
                      <a:pt x="1241" y="895"/>
                    </a:lnTo>
                    <a:lnTo>
                      <a:pt x="1247" y="886"/>
                    </a:lnTo>
                    <a:lnTo>
                      <a:pt x="1251" y="877"/>
                    </a:lnTo>
                    <a:lnTo>
                      <a:pt x="1255" y="867"/>
                    </a:lnTo>
                    <a:lnTo>
                      <a:pt x="1258" y="856"/>
                    </a:lnTo>
                    <a:lnTo>
                      <a:pt x="1259" y="846"/>
                    </a:lnTo>
                    <a:lnTo>
                      <a:pt x="1260" y="834"/>
                    </a:lnTo>
                    <a:lnTo>
                      <a:pt x="1260" y="110"/>
                    </a:lnTo>
                    <a:lnTo>
                      <a:pt x="1259" y="99"/>
                    </a:lnTo>
                    <a:lnTo>
                      <a:pt x="1258" y="88"/>
                    </a:lnTo>
                    <a:lnTo>
                      <a:pt x="1255" y="78"/>
                    </a:lnTo>
                    <a:lnTo>
                      <a:pt x="1251" y="67"/>
                    </a:lnTo>
                    <a:lnTo>
                      <a:pt x="1247" y="57"/>
                    </a:lnTo>
                    <a:lnTo>
                      <a:pt x="1241" y="48"/>
                    </a:lnTo>
                    <a:lnTo>
                      <a:pt x="1235" y="40"/>
                    </a:lnTo>
                    <a:lnTo>
                      <a:pt x="1228" y="32"/>
                    </a:lnTo>
                    <a:lnTo>
                      <a:pt x="1220" y="25"/>
                    </a:lnTo>
                    <a:lnTo>
                      <a:pt x="1212" y="19"/>
                    </a:lnTo>
                    <a:lnTo>
                      <a:pt x="1203" y="13"/>
                    </a:lnTo>
                    <a:lnTo>
                      <a:pt x="1194" y="9"/>
                    </a:lnTo>
                    <a:lnTo>
                      <a:pt x="1183" y="5"/>
                    </a:lnTo>
                    <a:lnTo>
                      <a:pt x="1173" y="2"/>
                    </a:lnTo>
                    <a:lnTo>
                      <a:pt x="1162" y="1"/>
                    </a:lnTo>
                    <a:lnTo>
                      <a:pt x="1151" y="0"/>
                    </a:lnTo>
                    <a:lnTo>
                      <a:pt x="109" y="0"/>
                    </a:lnTo>
                    <a:lnTo>
                      <a:pt x="98" y="1"/>
                    </a:lnTo>
                    <a:lnTo>
                      <a:pt x="87" y="2"/>
                    </a:lnTo>
                    <a:lnTo>
                      <a:pt x="76" y="5"/>
                    </a:lnTo>
                    <a:lnTo>
                      <a:pt x="66" y="9"/>
                    </a:lnTo>
                    <a:lnTo>
                      <a:pt x="56" y="13"/>
                    </a:lnTo>
                    <a:lnTo>
                      <a:pt x="47" y="19"/>
                    </a:lnTo>
                    <a:lnTo>
                      <a:pt x="39" y="25"/>
                    </a:lnTo>
                    <a:lnTo>
                      <a:pt x="31" y="32"/>
                    </a:lnTo>
                    <a:lnTo>
                      <a:pt x="24" y="40"/>
                    </a:lnTo>
                    <a:lnTo>
                      <a:pt x="18" y="48"/>
                    </a:lnTo>
                    <a:lnTo>
                      <a:pt x="13" y="57"/>
                    </a:lnTo>
                    <a:lnTo>
                      <a:pt x="8" y="67"/>
                    </a:lnTo>
                    <a:lnTo>
                      <a:pt x="5" y="78"/>
                    </a:lnTo>
                    <a:lnTo>
                      <a:pt x="2" y="88"/>
                    </a:lnTo>
                    <a:lnTo>
                      <a:pt x="0" y="99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7AACA3C0-7BA9-43FF-AC27-8D29B28FF188}"/>
                </a:ext>
              </a:extLst>
            </p:cNvPr>
            <p:cNvGrpSpPr/>
            <p:nvPr/>
          </p:nvGrpSpPr>
          <p:grpSpPr>
            <a:xfrm>
              <a:off x="1283475" y="6793531"/>
              <a:ext cx="1938705" cy="365125"/>
              <a:chOff x="3123845" y="6793531"/>
              <a:chExt cx="1938705" cy="365125"/>
            </a:xfrm>
          </p:grpSpPr>
          <p:sp>
            <p:nvSpPr>
              <p:cNvPr id="10" name="Symbol zastępczy stopki 2">
                <a:extLst>
                  <a:ext uri="{FF2B5EF4-FFF2-40B4-BE49-F238E27FC236}">
                    <a16:creationId xmlns:a16="http://schemas.microsoft.com/office/drawing/2014/main" id="{D0ABC1B1-F538-4AA6-A018-D448C5754E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3164" y="6793531"/>
                <a:ext cx="1619386" cy="365125"/>
              </a:xfrm>
              <a:prstGeom prst="rect">
                <a:avLst/>
              </a:prstGeom>
            </p:spPr>
            <p:txBody>
              <a:bodyPr vert="horz" lIns="0" tIns="0" rIns="0" bIns="0" rtlCol="0" anchor="b"/>
              <a:lstStyle>
                <a:defPPr>
                  <a:defRPr lang="de-DE"/>
                </a:defPPr>
                <a:lvl1pPr marL="0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l-PL" sz="1800" b="1"/>
                  <a:t>+48 91 822 80 80</a:t>
                </a:r>
                <a:endParaRPr lang="en-US" sz="1800" b="1"/>
              </a:p>
            </p:txBody>
          </p:sp>
          <p:sp>
            <p:nvSpPr>
              <p:cNvPr id="17" name="Freeform 126">
                <a:extLst>
                  <a:ext uri="{FF2B5EF4-FFF2-40B4-BE49-F238E27FC236}">
                    <a16:creationId xmlns:a16="http://schemas.microsoft.com/office/drawing/2014/main" id="{18484FD7-2B3F-403F-80C9-0A6E0F08C9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3845" y="6917356"/>
                <a:ext cx="203200" cy="241300"/>
              </a:xfrm>
              <a:custGeom>
                <a:avLst/>
                <a:gdLst>
                  <a:gd name="T0" fmla="*/ 569 w 1151"/>
                  <a:gd name="T1" fmla="*/ 1178 h 1375"/>
                  <a:gd name="T2" fmla="*/ 405 w 1151"/>
                  <a:gd name="T3" fmla="*/ 1025 h 1375"/>
                  <a:gd name="T4" fmla="*/ 273 w 1151"/>
                  <a:gd name="T5" fmla="*/ 847 h 1375"/>
                  <a:gd name="T6" fmla="*/ 175 w 1151"/>
                  <a:gd name="T7" fmla="*/ 648 h 1375"/>
                  <a:gd name="T8" fmla="*/ 113 w 1151"/>
                  <a:gd name="T9" fmla="*/ 434 h 1375"/>
                  <a:gd name="T10" fmla="*/ 102 w 1151"/>
                  <a:gd name="T11" fmla="*/ 358 h 1375"/>
                  <a:gd name="T12" fmla="*/ 114 w 1151"/>
                  <a:gd name="T13" fmla="*/ 286 h 1375"/>
                  <a:gd name="T14" fmla="*/ 158 w 1151"/>
                  <a:gd name="T15" fmla="*/ 226 h 1375"/>
                  <a:gd name="T16" fmla="*/ 327 w 1151"/>
                  <a:gd name="T17" fmla="*/ 476 h 1375"/>
                  <a:gd name="T18" fmla="*/ 300 w 1151"/>
                  <a:gd name="T19" fmla="*/ 565 h 1375"/>
                  <a:gd name="T20" fmla="*/ 314 w 1151"/>
                  <a:gd name="T21" fmla="*/ 654 h 1375"/>
                  <a:gd name="T22" fmla="*/ 334 w 1151"/>
                  <a:gd name="T23" fmla="*/ 690 h 1375"/>
                  <a:gd name="T24" fmla="*/ 506 w 1151"/>
                  <a:gd name="T25" fmla="*/ 945 h 1375"/>
                  <a:gd name="T26" fmla="*/ 541 w 1151"/>
                  <a:gd name="T27" fmla="*/ 979 h 1375"/>
                  <a:gd name="T28" fmla="*/ 611 w 1151"/>
                  <a:gd name="T29" fmla="*/ 1013 h 1375"/>
                  <a:gd name="T30" fmla="*/ 687 w 1151"/>
                  <a:gd name="T31" fmla="*/ 1019 h 1375"/>
                  <a:gd name="T32" fmla="*/ 916 w 1151"/>
                  <a:gd name="T33" fmla="*/ 1240 h 1375"/>
                  <a:gd name="T34" fmla="*/ 805 w 1151"/>
                  <a:gd name="T35" fmla="*/ 1273 h 1375"/>
                  <a:gd name="T36" fmla="*/ 673 w 1151"/>
                  <a:gd name="T37" fmla="*/ 1247 h 1375"/>
                  <a:gd name="T38" fmla="*/ 341 w 1151"/>
                  <a:gd name="T39" fmla="*/ 101 h 1375"/>
                  <a:gd name="T40" fmla="*/ 360 w 1151"/>
                  <a:gd name="T41" fmla="*/ 113 h 1375"/>
                  <a:gd name="T42" fmla="*/ 496 w 1151"/>
                  <a:gd name="T43" fmla="*/ 326 h 1375"/>
                  <a:gd name="T44" fmla="*/ 486 w 1151"/>
                  <a:gd name="T45" fmla="*/ 342 h 1375"/>
                  <a:gd name="T46" fmla="*/ 885 w 1151"/>
                  <a:gd name="T47" fmla="*/ 919 h 1375"/>
                  <a:gd name="T48" fmla="*/ 915 w 1151"/>
                  <a:gd name="T49" fmla="*/ 929 h 1375"/>
                  <a:gd name="T50" fmla="*/ 1048 w 1151"/>
                  <a:gd name="T51" fmla="*/ 1145 h 1375"/>
                  <a:gd name="T52" fmla="*/ 1039 w 1151"/>
                  <a:gd name="T53" fmla="*/ 1156 h 1375"/>
                  <a:gd name="T54" fmla="*/ 999 w 1151"/>
                  <a:gd name="T55" fmla="*/ 872 h 1375"/>
                  <a:gd name="T56" fmla="*/ 974 w 1151"/>
                  <a:gd name="T57" fmla="*/ 844 h 1375"/>
                  <a:gd name="T58" fmla="*/ 895 w 1151"/>
                  <a:gd name="T59" fmla="*/ 817 h 1375"/>
                  <a:gd name="T60" fmla="*/ 825 w 1151"/>
                  <a:gd name="T61" fmla="*/ 837 h 1375"/>
                  <a:gd name="T62" fmla="*/ 681 w 1151"/>
                  <a:gd name="T63" fmla="*/ 917 h 1375"/>
                  <a:gd name="T64" fmla="*/ 616 w 1151"/>
                  <a:gd name="T65" fmla="*/ 907 h 1375"/>
                  <a:gd name="T66" fmla="*/ 408 w 1151"/>
                  <a:gd name="T67" fmla="*/ 617 h 1375"/>
                  <a:gd name="T68" fmla="*/ 406 w 1151"/>
                  <a:gd name="T69" fmla="*/ 545 h 1375"/>
                  <a:gd name="T70" fmla="*/ 449 w 1151"/>
                  <a:gd name="T71" fmla="*/ 490 h 1375"/>
                  <a:gd name="T72" fmla="*/ 543 w 1151"/>
                  <a:gd name="T73" fmla="*/ 426 h 1375"/>
                  <a:gd name="T74" fmla="*/ 593 w 1151"/>
                  <a:gd name="T75" fmla="*/ 357 h 1375"/>
                  <a:gd name="T76" fmla="*/ 588 w 1151"/>
                  <a:gd name="T77" fmla="*/ 273 h 1375"/>
                  <a:gd name="T78" fmla="*/ 446 w 1151"/>
                  <a:gd name="T79" fmla="*/ 58 h 1375"/>
                  <a:gd name="T80" fmla="*/ 387 w 1151"/>
                  <a:gd name="T81" fmla="*/ 8 h 1375"/>
                  <a:gd name="T82" fmla="*/ 302 w 1151"/>
                  <a:gd name="T83" fmla="*/ 6 h 1375"/>
                  <a:gd name="T84" fmla="*/ 268 w 1151"/>
                  <a:gd name="T85" fmla="*/ 24 h 1375"/>
                  <a:gd name="T86" fmla="*/ 80 w 1151"/>
                  <a:gd name="T87" fmla="*/ 161 h 1375"/>
                  <a:gd name="T88" fmla="*/ 14 w 1151"/>
                  <a:gd name="T89" fmla="*/ 263 h 1375"/>
                  <a:gd name="T90" fmla="*/ 3 w 1151"/>
                  <a:gd name="T91" fmla="*/ 383 h 1375"/>
                  <a:gd name="T92" fmla="*/ 37 w 1151"/>
                  <a:gd name="T93" fmla="*/ 554 h 1375"/>
                  <a:gd name="T94" fmla="*/ 121 w 1151"/>
                  <a:gd name="T95" fmla="*/ 779 h 1375"/>
                  <a:gd name="T96" fmla="*/ 244 w 1151"/>
                  <a:gd name="T97" fmla="*/ 986 h 1375"/>
                  <a:gd name="T98" fmla="*/ 402 w 1151"/>
                  <a:gd name="T99" fmla="*/ 1168 h 1375"/>
                  <a:gd name="T100" fmla="*/ 563 w 1151"/>
                  <a:gd name="T101" fmla="*/ 1299 h 1375"/>
                  <a:gd name="T102" fmla="*/ 645 w 1151"/>
                  <a:gd name="T103" fmla="*/ 1345 h 1375"/>
                  <a:gd name="T104" fmla="*/ 747 w 1151"/>
                  <a:gd name="T105" fmla="*/ 1373 h 1375"/>
                  <a:gd name="T106" fmla="*/ 881 w 1151"/>
                  <a:gd name="T107" fmla="*/ 1364 h 1375"/>
                  <a:gd name="T108" fmla="*/ 963 w 1151"/>
                  <a:gd name="T109" fmla="*/ 1330 h 1375"/>
                  <a:gd name="T110" fmla="*/ 1097 w 1151"/>
                  <a:gd name="T111" fmla="*/ 1239 h 1375"/>
                  <a:gd name="T112" fmla="*/ 1142 w 1151"/>
                  <a:gd name="T113" fmla="*/ 1183 h 1375"/>
                  <a:gd name="T114" fmla="*/ 1146 w 1151"/>
                  <a:gd name="T115" fmla="*/ 1101 h 1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51" h="1375">
                    <a:moveTo>
                      <a:pt x="623" y="1217"/>
                    </a:moveTo>
                    <a:lnTo>
                      <a:pt x="623" y="1216"/>
                    </a:lnTo>
                    <a:lnTo>
                      <a:pt x="622" y="1216"/>
                    </a:lnTo>
                    <a:lnTo>
                      <a:pt x="622" y="1216"/>
                    </a:lnTo>
                    <a:lnTo>
                      <a:pt x="622" y="1216"/>
                    </a:lnTo>
                    <a:lnTo>
                      <a:pt x="595" y="1197"/>
                    </a:lnTo>
                    <a:lnTo>
                      <a:pt x="569" y="1178"/>
                    </a:lnTo>
                    <a:lnTo>
                      <a:pt x="544" y="1157"/>
                    </a:lnTo>
                    <a:lnTo>
                      <a:pt x="520" y="1137"/>
                    </a:lnTo>
                    <a:lnTo>
                      <a:pt x="495" y="1116"/>
                    </a:lnTo>
                    <a:lnTo>
                      <a:pt x="472" y="1094"/>
                    </a:lnTo>
                    <a:lnTo>
                      <a:pt x="449" y="1072"/>
                    </a:lnTo>
                    <a:lnTo>
                      <a:pt x="428" y="1049"/>
                    </a:lnTo>
                    <a:lnTo>
                      <a:pt x="405" y="1025"/>
                    </a:lnTo>
                    <a:lnTo>
                      <a:pt x="385" y="1002"/>
                    </a:lnTo>
                    <a:lnTo>
                      <a:pt x="365" y="977"/>
                    </a:lnTo>
                    <a:lnTo>
                      <a:pt x="345" y="952"/>
                    </a:lnTo>
                    <a:lnTo>
                      <a:pt x="326" y="927"/>
                    </a:lnTo>
                    <a:lnTo>
                      <a:pt x="307" y="901"/>
                    </a:lnTo>
                    <a:lnTo>
                      <a:pt x="290" y="874"/>
                    </a:lnTo>
                    <a:lnTo>
                      <a:pt x="273" y="847"/>
                    </a:lnTo>
                    <a:lnTo>
                      <a:pt x="257" y="820"/>
                    </a:lnTo>
                    <a:lnTo>
                      <a:pt x="242" y="793"/>
                    </a:lnTo>
                    <a:lnTo>
                      <a:pt x="226" y="764"/>
                    </a:lnTo>
                    <a:lnTo>
                      <a:pt x="212" y="736"/>
                    </a:lnTo>
                    <a:lnTo>
                      <a:pt x="199" y="707"/>
                    </a:lnTo>
                    <a:lnTo>
                      <a:pt x="187" y="678"/>
                    </a:lnTo>
                    <a:lnTo>
                      <a:pt x="175" y="648"/>
                    </a:lnTo>
                    <a:lnTo>
                      <a:pt x="164" y="619"/>
                    </a:lnTo>
                    <a:lnTo>
                      <a:pt x="154" y="588"/>
                    </a:lnTo>
                    <a:lnTo>
                      <a:pt x="144" y="558"/>
                    </a:lnTo>
                    <a:lnTo>
                      <a:pt x="135" y="527"/>
                    </a:lnTo>
                    <a:lnTo>
                      <a:pt x="127" y="496"/>
                    </a:lnTo>
                    <a:lnTo>
                      <a:pt x="120" y="465"/>
                    </a:lnTo>
                    <a:lnTo>
                      <a:pt x="113" y="434"/>
                    </a:lnTo>
                    <a:lnTo>
                      <a:pt x="108" y="401"/>
                    </a:lnTo>
                    <a:lnTo>
                      <a:pt x="103" y="370"/>
                    </a:lnTo>
                    <a:lnTo>
                      <a:pt x="103" y="369"/>
                    </a:lnTo>
                    <a:lnTo>
                      <a:pt x="103" y="369"/>
                    </a:lnTo>
                    <a:lnTo>
                      <a:pt x="103" y="369"/>
                    </a:lnTo>
                    <a:lnTo>
                      <a:pt x="103" y="368"/>
                    </a:lnTo>
                    <a:lnTo>
                      <a:pt x="102" y="358"/>
                    </a:lnTo>
                    <a:lnTo>
                      <a:pt x="101" y="348"/>
                    </a:lnTo>
                    <a:lnTo>
                      <a:pt x="102" y="338"/>
                    </a:lnTo>
                    <a:lnTo>
                      <a:pt x="103" y="327"/>
                    </a:lnTo>
                    <a:lnTo>
                      <a:pt x="105" y="316"/>
                    </a:lnTo>
                    <a:lnTo>
                      <a:pt x="107" y="306"/>
                    </a:lnTo>
                    <a:lnTo>
                      <a:pt x="110" y="296"/>
                    </a:lnTo>
                    <a:lnTo>
                      <a:pt x="114" y="286"/>
                    </a:lnTo>
                    <a:lnTo>
                      <a:pt x="118" y="277"/>
                    </a:lnTo>
                    <a:lnTo>
                      <a:pt x="123" y="267"/>
                    </a:lnTo>
                    <a:lnTo>
                      <a:pt x="129" y="258"/>
                    </a:lnTo>
                    <a:lnTo>
                      <a:pt x="135" y="250"/>
                    </a:lnTo>
                    <a:lnTo>
                      <a:pt x="143" y="242"/>
                    </a:lnTo>
                    <a:lnTo>
                      <a:pt x="150" y="234"/>
                    </a:lnTo>
                    <a:lnTo>
                      <a:pt x="158" y="226"/>
                    </a:lnTo>
                    <a:lnTo>
                      <a:pt x="166" y="219"/>
                    </a:lnTo>
                    <a:lnTo>
                      <a:pt x="203" y="193"/>
                    </a:lnTo>
                    <a:lnTo>
                      <a:pt x="363" y="429"/>
                    </a:lnTo>
                    <a:lnTo>
                      <a:pt x="353" y="440"/>
                    </a:lnTo>
                    <a:lnTo>
                      <a:pt x="343" y="451"/>
                    </a:lnTo>
                    <a:lnTo>
                      <a:pt x="335" y="463"/>
                    </a:lnTo>
                    <a:lnTo>
                      <a:pt x="327" y="476"/>
                    </a:lnTo>
                    <a:lnTo>
                      <a:pt x="319" y="490"/>
                    </a:lnTo>
                    <a:lnTo>
                      <a:pt x="313" y="504"/>
                    </a:lnTo>
                    <a:lnTo>
                      <a:pt x="308" y="519"/>
                    </a:lnTo>
                    <a:lnTo>
                      <a:pt x="304" y="534"/>
                    </a:lnTo>
                    <a:lnTo>
                      <a:pt x="302" y="544"/>
                    </a:lnTo>
                    <a:lnTo>
                      <a:pt x="301" y="554"/>
                    </a:lnTo>
                    <a:lnTo>
                      <a:pt x="300" y="565"/>
                    </a:lnTo>
                    <a:lnTo>
                      <a:pt x="299" y="575"/>
                    </a:lnTo>
                    <a:lnTo>
                      <a:pt x="300" y="595"/>
                    </a:lnTo>
                    <a:lnTo>
                      <a:pt x="303" y="616"/>
                    </a:lnTo>
                    <a:lnTo>
                      <a:pt x="305" y="626"/>
                    </a:lnTo>
                    <a:lnTo>
                      <a:pt x="307" y="635"/>
                    </a:lnTo>
                    <a:lnTo>
                      <a:pt x="310" y="645"/>
                    </a:lnTo>
                    <a:lnTo>
                      <a:pt x="314" y="654"/>
                    </a:lnTo>
                    <a:lnTo>
                      <a:pt x="318" y="663"/>
                    </a:lnTo>
                    <a:lnTo>
                      <a:pt x="322" y="672"/>
                    </a:lnTo>
                    <a:lnTo>
                      <a:pt x="328" y="681"/>
                    </a:lnTo>
                    <a:lnTo>
                      <a:pt x="333" y="690"/>
                    </a:lnTo>
                    <a:lnTo>
                      <a:pt x="333" y="690"/>
                    </a:lnTo>
                    <a:lnTo>
                      <a:pt x="334" y="690"/>
                    </a:lnTo>
                    <a:lnTo>
                      <a:pt x="334" y="690"/>
                    </a:lnTo>
                    <a:lnTo>
                      <a:pt x="334" y="691"/>
                    </a:lnTo>
                    <a:lnTo>
                      <a:pt x="504" y="941"/>
                    </a:lnTo>
                    <a:lnTo>
                      <a:pt x="505" y="943"/>
                    </a:lnTo>
                    <a:lnTo>
                      <a:pt x="506" y="944"/>
                    </a:lnTo>
                    <a:lnTo>
                      <a:pt x="506" y="944"/>
                    </a:lnTo>
                    <a:lnTo>
                      <a:pt x="506" y="944"/>
                    </a:lnTo>
                    <a:lnTo>
                      <a:pt x="506" y="945"/>
                    </a:lnTo>
                    <a:lnTo>
                      <a:pt x="508" y="945"/>
                    </a:lnTo>
                    <a:lnTo>
                      <a:pt x="508" y="946"/>
                    </a:lnTo>
                    <a:lnTo>
                      <a:pt x="509" y="946"/>
                    </a:lnTo>
                    <a:lnTo>
                      <a:pt x="516" y="955"/>
                    </a:lnTo>
                    <a:lnTo>
                      <a:pt x="524" y="963"/>
                    </a:lnTo>
                    <a:lnTo>
                      <a:pt x="532" y="971"/>
                    </a:lnTo>
                    <a:lnTo>
                      <a:pt x="541" y="979"/>
                    </a:lnTo>
                    <a:lnTo>
                      <a:pt x="550" y="985"/>
                    </a:lnTo>
                    <a:lnTo>
                      <a:pt x="559" y="991"/>
                    </a:lnTo>
                    <a:lnTo>
                      <a:pt x="569" y="997"/>
                    </a:lnTo>
                    <a:lnTo>
                      <a:pt x="579" y="1002"/>
                    </a:lnTo>
                    <a:lnTo>
                      <a:pt x="589" y="1006"/>
                    </a:lnTo>
                    <a:lnTo>
                      <a:pt x="599" y="1010"/>
                    </a:lnTo>
                    <a:lnTo>
                      <a:pt x="611" y="1013"/>
                    </a:lnTo>
                    <a:lnTo>
                      <a:pt x="621" y="1015"/>
                    </a:lnTo>
                    <a:lnTo>
                      <a:pt x="632" y="1017"/>
                    </a:lnTo>
                    <a:lnTo>
                      <a:pt x="643" y="1019"/>
                    </a:lnTo>
                    <a:lnTo>
                      <a:pt x="654" y="1020"/>
                    </a:lnTo>
                    <a:lnTo>
                      <a:pt x="665" y="1020"/>
                    </a:lnTo>
                    <a:lnTo>
                      <a:pt x="676" y="1020"/>
                    </a:lnTo>
                    <a:lnTo>
                      <a:pt x="687" y="1019"/>
                    </a:lnTo>
                    <a:lnTo>
                      <a:pt x="699" y="1017"/>
                    </a:lnTo>
                    <a:lnTo>
                      <a:pt x="710" y="1015"/>
                    </a:lnTo>
                    <a:lnTo>
                      <a:pt x="721" y="1013"/>
                    </a:lnTo>
                    <a:lnTo>
                      <a:pt x="732" y="1010"/>
                    </a:lnTo>
                    <a:lnTo>
                      <a:pt x="743" y="1006"/>
                    </a:lnTo>
                    <a:lnTo>
                      <a:pt x="753" y="1001"/>
                    </a:lnTo>
                    <a:lnTo>
                      <a:pt x="916" y="1240"/>
                    </a:lnTo>
                    <a:lnTo>
                      <a:pt x="911" y="1243"/>
                    </a:lnTo>
                    <a:lnTo>
                      <a:pt x="895" y="1251"/>
                    </a:lnTo>
                    <a:lnTo>
                      <a:pt x="878" y="1259"/>
                    </a:lnTo>
                    <a:lnTo>
                      <a:pt x="860" y="1265"/>
                    </a:lnTo>
                    <a:lnTo>
                      <a:pt x="842" y="1269"/>
                    </a:lnTo>
                    <a:lnTo>
                      <a:pt x="824" y="1272"/>
                    </a:lnTo>
                    <a:lnTo>
                      <a:pt x="805" y="1273"/>
                    </a:lnTo>
                    <a:lnTo>
                      <a:pt x="787" y="1273"/>
                    </a:lnTo>
                    <a:lnTo>
                      <a:pt x="767" y="1272"/>
                    </a:lnTo>
                    <a:lnTo>
                      <a:pt x="748" y="1270"/>
                    </a:lnTo>
                    <a:lnTo>
                      <a:pt x="729" y="1266"/>
                    </a:lnTo>
                    <a:lnTo>
                      <a:pt x="711" y="1261"/>
                    </a:lnTo>
                    <a:lnTo>
                      <a:pt x="691" y="1254"/>
                    </a:lnTo>
                    <a:lnTo>
                      <a:pt x="673" y="1247"/>
                    </a:lnTo>
                    <a:lnTo>
                      <a:pt x="656" y="1238"/>
                    </a:lnTo>
                    <a:lnTo>
                      <a:pt x="639" y="1228"/>
                    </a:lnTo>
                    <a:lnTo>
                      <a:pt x="623" y="1217"/>
                    </a:lnTo>
                    <a:close/>
                    <a:moveTo>
                      <a:pt x="326" y="107"/>
                    </a:moveTo>
                    <a:lnTo>
                      <a:pt x="331" y="104"/>
                    </a:lnTo>
                    <a:lnTo>
                      <a:pt x="336" y="102"/>
                    </a:lnTo>
                    <a:lnTo>
                      <a:pt x="341" y="101"/>
                    </a:lnTo>
                    <a:lnTo>
                      <a:pt x="346" y="102"/>
                    </a:lnTo>
                    <a:lnTo>
                      <a:pt x="350" y="103"/>
                    </a:lnTo>
                    <a:lnTo>
                      <a:pt x="354" y="105"/>
                    </a:lnTo>
                    <a:lnTo>
                      <a:pt x="357" y="108"/>
                    </a:lnTo>
                    <a:lnTo>
                      <a:pt x="360" y="113"/>
                    </a:lnTo>
                    <a:lnTo>
                      <a:pt x="360" y="113"/>
                    </a:lnTo>
                    <a:lnTo>
                      <a:pt x="360" y="113"/>
                    </a:lnTo>
                    <a:lnTo>
                      <a:pt x="360" y="113"/>
                    </a:lnTo>
                    <a:lnTo>
                      <a:pt x="492" y="307"/>
                    </a:lnTo>
                    <a:lnTo>
                      <a:pt x="492" y="307"/>
                    </a:lnTo>
                    <a:lnTo>
                      <a:pt x="495" y="311"/>
                    </a:lnTo>
                    <a:lnTo>
                      <a:pt x="496" y="316"/>
                    </a:lnTo>
                    <a:lnTo>
                      <a:pt x="497" y="322"/>
                    </a:lnTo>
                    <a:lnTo>
                      <a:pt x="496" y="326"/>
                    </a:lnTo>
                    <a:lnTo>
                      <a:pt x="495" y="331"/>
                    </a:lnTo>
                    <a:lnTo>
                      <a:pt x="493" y="335"/>
                    </a:lnTo>
                    <a:lnTo>
                      <a:pt x="490" y="339"/>
                    </a:lnTo>
                    <a:lnTo>
                      <a:pt x="486" y="342"/>
                    </a:lnTo>
                    <a:lnTo>
                      <a:pt x="486" y="342"/>
                    </a:lnTo>
                    <a:lnTo>
                      <a:pt x="486" y="342"/>
                    </a:lnTo>
                    <a:lnTo>
                      <a:pt x="486" y="342"/>
                    </a:lnTo>
                    <a:lnTo>
                      <a:pt x="486" y="342"/>
                    </a:lnTo>
                    <a:lnTo>
                      <a:pt x="446" y="370"/>
                    </a:lnTo>
                    <a:lnTo>
                      <a:pt x="286" y="135"/>
                    </a:lnTo>
                    <a:lnTo>
                      <a:pt x="326" y="107"/>
                    </a:lnTo>
                    <a:close/>
                    <a:moveTo>
                      <a:pt x="881" y="922"/>
                    </a:moveTo>
                    <a:lnTo>
                      <a:pt x="881" y="922"/>
                    </a:lnTo>
                    <a:lnTo>
                      <a:pt x="885" y="919"/>
                    </a:lnTo>
                    <a:lnTo>
                      <a:pt x="890" y="918"/>
                    </a:lnTo>
                    <a:lnTo>
                      <a:pt x="894" y="918"/>
                    </a:lnTo>
                    <a:lnTo>
                      <a:pt x="899" y="918"/>
                    </a:lnTo>
                    <a:lnTo>
                      <a:pt x="904" y="920"/>
                    </a:lnTo>
                    <a:lnTo>
                      <a:pt x="908" y="922"/>
                    </a:lnTo>
                    <a:lnTo>
                      <a:pt x="912" y="925"/>
                    </a:lnTo>
                    <a:lnTo>
                      <a:pt x="915" y="929"/>
                    </a:lnTo>
                    <a:lnTo>
                      <a:pt x="915" y="929"/>
                    </a:lnTo>
                    <a:lnTo>
                      <a:pt x="1046" y="1123"/>
                    </a:lnTo>
                    <a:lnTo>
                      <a:pt x="1048" y="1127"/>
                    </a:lnTo>
                    <a:lnTo>
                      <a:pt x="1049" y="1131"/>
                    </a:lnTo>
                    <a:lnTo>
                      <a:pt x="1050" y="1136"/>
                    </a:lnTo>
                    <a:lnTo>
                      <a:pt x="1049" y="1140"/>
                    </a:lnTo>
                    <a:lnTo>
                      <a:pt x="1048" y="1145"/>
                    </a:lnTo>
                    <a:lnTo>
                      <a:pt x="1046" y="1149"/>
                    </a:lnTo>
                    <a:lnTo>
                      <a:pt x="1043" y="1152"/>
                    </a:lnTo>
                    <a:lnTo>
                      <a:pt x="1039" y="1155"/>
                    </a:lnTo>
                    <a:lnTo>
                      <a:pt x="1039" y="1155"/>
                    </a:lnTo>
                    <a:lnTo>
                      <a:pt x="1039" y="1155"/>
                    </a:lnTo>
                    <a:lnTo>
                      <a:pt x="1039" y="1156"/>
                    </a:lnTo>
                    <a:lnTo>
                      <a:pt x="1039" y="1156"/>
                    </a:lnTo>
                    <a:lnTo>
                      <a:pt x="1000" y="1183"/>
                    </a:lnTo>
                    <a:lnTo>
                      <a:pt x="840" y="948"/>
                    </a:lnTo>
                    <a:lnTo>
                      <a:pt x="881" y="922"/>
                    </a:lnTo>
                    <a:close/>
                    <a:moveTo>
                      <a:pt x="1130" y="1066"/>
                    </a:moveTo>
                    <a:lnTo>
                      <a:pt x="1130" y="1066"/>
                    </a:lnTo>
                    <a:lnTo>
                      <a:pt x="1130" y="1066"/>
                    </a:lnTo>
                    <a:lnTo>
                      <a:pt x="999" y="872"/>
                    </a:lnTo>
                    <a:lnTo>
                      <a:pt x="999" y="872"/>
                    </a:lnTo>
                    <a:lnTo>
                      <a:pt x="999" y="872"/>
                    </a:lnTo>
                    <a:lnTo>
                      <a:pt x="999" y="872"/>
                    </a:lnTo>
                    <a:lnTo>
                      <a:pt x="999" y="871"/>
                    </a:lnTo>
                    <a:lnTo>
                      <a:pt x="991" y="861"/>
                    </a:lnTo>
                    <a:lnTo>
                      <a:pt x="983" y="852"/>
                    </a:lnTo>
                    <a:lnTo>
                      <a:pt x="974" y="844"/>
                    </a:lnTo>
                    <a:lnTo>
                      <a:pt x="963" y="837"/>
                    </a:lnTo>
                    <a:lnTo>
                      <a:pt x="952" y="831"/>
                    </a:lnTo>
                    <a:lnTo>
                      <a:pt x="941" y="826"/>
                    </a:lnTo>
                    <a:lnTo>
                      <a:pt x="930" y="822"/>
                    </a:lnTo>
                    <a:lnTo>
                      <a:pt x="919" y="819"/>
                    </a:lnTo>
                    <a:lnTo>
                      <a:pt x="907" y="817"/>
                    </a:lnTo>
                    <a:lnTo>
                      <a:pt x="895" y="817"/>
                    </a:lnTo>
                    <a:lnTo>
                      <a:pt x="883" y="817"/>
                    </a:lnTo>
                    <a:lnTo>
                      <a:pt x="870" y="819"/>
                    </a:lnTo>
                    <a:lnTo>
                      <a:pt x="858" y="821"/>
                    </a:lnTo>
                    <a:lnTo>
                      <a:pt x="847" y="825"/>
                    </a:lnTo>
                    <a:lnTo>
                      <a:pt x="835" y="830"/>
                    </a:lnTo>
                    <a:lnTo>
                      <a:pt x="825" y="837"/>
                    </a:lnTo>
                    <a:lnTo>
                      <a:pt x="825" y="837"/>
                    </a:lnTo>
                    <a:lnTo>
                      <a:pt x="825" y="837"/>
                    </a:lnTo>
                    <a:lnTo>
                      <a:pt x="730" y="900"/>
                    </a:lnTo>
                    <a:lnTo>
                      <a:pt x="720" y="905"/>
                    </a:lnTo>
                    <a:lnTo>
                      <a:pt x="711" y="909"/>
                    </a:lnTo>
                    <a:lnTo>
                      <a:pt x="702" y="913"/>
                    </a:lnTo>
                    <a:lnTo>
                      <a:pt x="691" y="916"/>
                    </a:lnTo>
                    <a:lnTo>
                      <a:pt x="681" y="917"/>
                    </a:lnTo>
                    <a:lnTo>
                      <a:pt x="671" y="918"/>
                    </a:lnTo>
                    <a:lnTo>
                      <a:pt x="662" y="919"/>
                    </a:lnTo>
                    <a:lnTo>
                      <a:pt x="652" y="918"/>
                    </a:lnTo>
                    <a:lnTo>
                      <a:pt x="643" y="916"/>
                    </a:lnTo>
                    <a:lnTo>
                      <a:pt x="634" y="914"/>
                    </a:lnTo>
                    <a:lnTo>
                      <a:pt x="625" y="911"/>
                    </a:lnTo>
                    <a:lnTo>
                      <a:pt x="616" y="907"/>
                    </a:lnTo>
                    <a:lnTo>
                      <a:pt x="608" y="902"/>
                    </a:lnTo>
                    <a:lnTo>
                      <a:pt x="601" y="896"/>
                    </a:lnTo>
                    <a:lnTo>
                      <a:pt x="593" y="890"/>
                    </a:lnTo>
                    <a:lnTo>
                      <a:pt x="586" y="883"/>
                    </a:lnTo>
                    <a:lnTo>
                      <a:pt x="418" y="635"/>
                    </a:lnTo>
                    <a:lnTo>
                      <a:pt x="412" y="626"/>
                    </a:lnTo>
                    <a:lnTo>
                      <a:pt x="408" y="617"/>
                    </a:lnTo>
                    <a:lnTo>
                      <a:pt x="405" y="607"/>
                    </a:lnTo>
                    <a:lnTo>
                      <a:pt x="402" y="596"/>
                    </a:lnTo>
                    <a:lnTo>
                      <a:pt x="401" y="586"/>
                    </a:lnTo>
                    <a:lnTo>
                      <a:pt x="401" y="576"/>
                    </a:lnTo>
                    <a:lnTo>
                      <a:pt x="402" y="566"/>
                    </a:lnTo>
                    <a:lnTo>
                      <a:pt x="403" y="555"/>
                    </a:lnTo>
                    <a:lnTo>
                      <a:pt x="406" y="545"/>
                    </a:lnTo>
                    <a:lnTo>
                      <a:pt x="410" y="536"/>
                    </a:lnTo>
                    <a:lnTo>
                      <a:pt x="414" y="527"/>
                    </a:lnTo>
                    <a:lnTo>
                      <a:pt x="420" y="518"/>
                    </a:lnTo>
                    <a:lnTo>
                      <a:pt x="427" y="510"/>
                    </a:lnTo>
                    <a:lnTo>
                      <a:pt x="433" y="502"/>
                    </a:lnTo>
                    <a:lnTo>
                      <a:pt x="441" y="495"/>
                    </a:lnTo>
                    <a:lnTo>
                      <a:pt x="449" y="490"/>
                    </a:lnTo>
                    <a:lnTo>
                      <a:pt x="450" y="490"/>
                    </a:lnTo>
                    <a:lnTo>
                      <a:pt x="450" y="489"/>
                    </a:lnTo>
                    <a:lnTo>
                      <a:pt x="451" y="489"/>
                    </a:lnTo>
                    <a:lnTo>
                      <a:pt x="451" y="489"/>
                    </a:lnTo>
                    <a:lnTo>
                      <a:pt x="543" y="426"/>
                    </a:lnTo>
                    <a:lnTo>
                      <a:pt x="543" y="426"/>
                    </a:lnTo>
                    <a:lnTo>
                      <a:pt x="543" y="426"/>
                    </a:lnTo>
                    <a:lnTo>
                      <a:pt x="554" y="419"/>
                    </a:lnTo>
                    <a:lnTo>
                      <a:pt x="563" y="409"/>
                    </a:lnTo>
                    <a:lnTo>
                      <a:pt x="571" y="400"/>
                    </a:lnTo>
                    <a:lnTo>
                      <a:pt x="578" y="390"/>
                    </a:lnTo>
                    <a:lnTo>
                      <a:pt x="584" y="379"/>
                    </a:lnTo>
                    <a:lnTo>
                      <a:pt x="589" y="368"/>
                    </a:lnTo>
                    <a:lnTo>
                      <a:pt x="593" y="357"/>
                    </a:lnTo>
                    <a:lnTo>
                      <a:pt x="596" y="345"/>
                    </a:lnTo>
                    <a:lnTo>
                      <a:pt x="597" y="333"/>
                    </a:lnTo>
                    <a:lnTo>
                      <a:pt x="598" y="321"/>
                    </a:lnTo>
                    <a:lnTo>
                      <a:pt x="597" y="308"/>
                    </a:lnTo>
                    <a:lnTo>
                      <a:pt x="596" y="296"/>
                    </a:lnTo>
                    <a:lnTo>
                      <a:pt x="593" y="284"/>
                    </a:lnTo>
                    <a:lnTo>
                      <a:pt x="588" y="273"/>
                    </a:lnTo>
                    <a:lnTo>
                      <a:pt x="583" y="261"/>
                    </a:lnTo>
                    <a:lnTo>
                      <a:pt x="576" y="250"/>
                    </a:lnTo>
                    <a:lnTo>
                      <a:pt x="576" y="250"/>
                    </a:lnTo>
                    <a:lnTo>
                      <a:pt x="576" y="250"/>
                    </a:lnTo>
                    <a:lnTo>
                      <a:pt x="576" y="250"/>
                    </a:lnTo>
                    <a:lnTo>
                      <a:pt x="447" y="60"/>
                    </a:lnTo>
                    <a:lnTo>
                      <a:pt x="446" y="58"/>
                    </a:lnTo>
                    <a:lnTo>
                      <a:pt x="444" y="56"/>
                    </a:lnTo>
                    <a:lnTo>
                      <a:pt x="437" y="45"/>
                    </a:lnTo>
                    <a:lnTo>
                      <a:pt x="428" y="35"/>
                    </a:lnTo>
                    <a:lnTo>
                      <a:pt x="419" y="27"/>
                    </a:lnTo>
                    <a:lnTo>
                      <a:pt x="408" y="20"/>
                    </a:lnTo>
                    <a:lnTo>
                      <a:pt x="398" y="13"/>
                    </a:lnTo>
                    <a:lnTo>
                      <a:pt x="387" y="8"/>
                    </a:lnTo>
                    <a:lnTo>
                      <a:pt x="376" y="4"/>
                    </a:lnTo>
                    <a:lnTo>
                      <a:pt x="364" y="1"/>
                    </a:lnTo>
                    <a:lnTo>
                      <a:pt x="352" y="0"/>
                    </a:lnTo>
                    <a:lnTo>
                      <a:pt x="340" y="0"/>
                    </a:lnTo>
                    <a:lnTo>
                      <a:pt x="327" y="1"/>
                    </a:lnTo>
                    <a:lnTo>
                      <a:pt x="314" y="3"/>
                    </a:lnTo>
                    <a:lnTo>
                      <a:pt x="302" y="6"/>
                    </a:lnTo>
                    <a:lnTo>
                      <a:pt x="290" y="11"/>
                    </a:lnTo>
                    <a:lnTo>
                      <a:pt x="279" y="17"/>
                    </a:lnTo>
                    <a:lnTo>
                      <a:pt x="268" y="23"/>
                    </a:lnTo>
                    <a:lnTo>
                      <a:pt x="268" y="23"/>
                    </a:lnTo>
                    <a:lnTo>
                      <a:pt x="268" y="24"/>
                    </a:lnTo>
                    <a:lnTo>
                      <a:pt x="268" y="24"/>
                    </a:lnTo>
                    <a:lnTo>
                      <a:pt x="268" y="24"/>
                    </a:lnTo>
                    <a:lnTo>
                      <a:pt x="107" y="138"/>
                    </a:lnTo>
                    <a:lnTo>
                      <a:pt x="107" y="138"/>
                    </a:lnTo>
                    <a:lnTo>
                      <a:pt x="106" y="138"/>
                    </a:lnTo>
                    <a:lnTo>
                      <a:pt x="106" y="138"/>
                    </a:lnTo>
                    <a:lnTo>
                      <a:pt x="106" y="138"/>
                    </a:lnTo>
                    <a:lnTo>
                      <a:pt x="92" y="149"/>
                    </a:lnTo>
                    <a:lnTo>
                      <a:pt x="80" y="161"/>
                    </a:lnTo>
                    <a:lnTo>
                      <a:pt x="68" y="173"/>
                    </a:lnTo>
                    <a:lnTo>
                      <a:pt x="56" y="187"/>
                    </a:lnTo>
                    <a:lnTo>
                      <a:pt x="45" y="201"/>
                    </a:lnTo>
                    <a:lnTo>
                      <a:pt x="36" y="215"/>
                    </a:lnTo>
                    <a:lnTo>
                      <a:pt x="28" y="232"/>
                    </a:lnTo>
                    <a:lnTo>
                      <a:pt x="21" y="247"/>
                    </a:lnTo>
                    <a:lnTo>
                      <a:pt x="14" y="263"/>
                    </a:lnTo>
                    <a:lnTo>
                      <a:pt x="9" y="280"/>
                    </a:lnTo>
                    <a:lnTo>
                      <a:pt x="5" y="297"/>
                    </a:lnTo>
                    <a:lnTo>
                      <a:pt x="2" y="314"/>
                    </a:lnTo>
                    <a:lnTo>
                      <a:pt x="1" y="332"/>
                    </a:lnTo>
                    <a:lnTo>
                      <a:pt x="0" y="349"/>
                    </a:lnTo>
                    <a:lnTo>
                      <a:pt x="1" y="366"/>
                    </a:lnTo>
                    <a:lnTo>
                      <a:pt x="3" y="383"/>
                    </a:lnTo>
                    <a:lnTo>
                      <a:pt x="3" y="383"/>
                    </a:lnTo>
                    <a:lnTo>
                      <a:pt x="3" y="383"/>
                    </a:lnTo>
                    <a:lnTo>
                      <a:pt x="8" y="418"/>
                    </a:lnTo>
                    <a:lnTo>
                      <a:pt x="14" y="452"/>
                    </a:lnTo>
                    <a:lnTo>
                      <a:pt x="21" y="486"/>
                    </a:lnTo>
                    <a:lnTo>
                      <a:pt x="28" y="520"/>
                    </a:lnTo>
                    <a:lnTo>
                      <a:pt x="37" y="554"/>
                    </a:lnTo>
                    <a:lnTo>
                      <a:pt x="47" y="587"/>
                    </a:lnTo>
                    <a:lnTo>
                      <a:pt x="57" y="620"/>
                    </a:lnTo>
                    <a:lnTo>
                      <a:pt x="68" y="652"/>
                    </a:lnTo>
                    <a:lnTo>
                      <a:pt x="80" y="684"/>
                    </a:lnTo>
                    <a:lnTo>
                      <a:pt x="93" y="717"/>
                    </a:lnTo>
                    <a:lnTo>
                      <a:pt x="106" y="748"/>
                    </a:lnTo>
                    <a:lnTo>
                      <a:pt x="121" y="779"/>
                    </a:lnTo>
                    <a:lnTo>
                      <a:pt x="136" y="811"/>
                    </a:lnTo>
                    <a:lnTo>
                      <a:pt x="153" y="841"/>
                    </a:lnTo>
                    <a:lnTo>
                      <a:pt x="169" y="870"/>
                    </a:lnTo>
                    <a:lnTo>
                      <a:pt x="187" y="901"/>
                    </a:lnTo>
                    <a:lnTo>
                      <a:pt x="205" y="929"/>
                    </a:lnTo>
                    <a:lnTo>
                      <a:pt x="224" y="958"/>
                    </a:lnTo>
                    <a:lnTo>
                      <a:pt x="244" y="986"/>
                    </a:lnTo>
                    <a:lnTo>
                      <a:pt x="264" y="1014"/>
                    </a:lnTo>
                    <a:lnTo>
                      <a:pt x="285" y="1040"/>
                    </a:lnTo>
                    <a:lnTo>
                      <a:pt x="307" y="1067"/>
                    </a:lnTo>
                    <a:lnTo>
                      <a:pt x="331" y="1093"/>
                    </a:lnTo>
                    <a:lnTo>
                      <a:pt x="354" y="1118"/>
                    </a:lnTo>
                    <a:lnTo>
                      <a:pt x="377" y="1143"/>
                    </a:lnTo>
                    <a:lnTo>
                      <a:pt x="402" y="1168"/>
                    </a:lnTo>
                    <a:lnTo>
                      <a:pt x="428" y="1191"/>
                    </a:lnTo>
                    <a:lnTo>
                      <a:pt x="453" y="1214"/>
                    </a:lnTo>
                    <a:lnTo>
                      <a:pt x="480" y="1236"/>
                    </a:lnTo>
                    <a:lnTo>
                      <a:pt x="508" y="1258"/>
                    </a:lnTo>
                    <a:lnTo>
                      <a:pt x="535" y="1279"/>
                    </a:lnTo>
                    <a:lnTo>
                      <a:pt x="563" y="1299"/>
                    </a:lnTo>
                    <a:lnTo>
                      <a:pt x="563" y="1299"/>
                    </a:lnTo>
                    <a:lnTo>
                      <a:pt x="563" y="1299"/>
                    </a:lnTo>
                    <a:lnTo>
                      <a:pt x="576" y="1308"/>
                    </a:lnTo>
                    <a:lnTo>
                      <a:pt x="589" y="1317"/>
                    </a:lnTo>
                    <a:lnTo>
                      <a:pt x="603" y="1325"/>
                    </a:lnTo>
                    <a:lnTo>
                      <a:pt x="617" y="1332"/>
                    </a:lnTo>
                    <a:lnTo>
                      <a:pt x="631" y="1339"/>
                    </a:lnTo>
                    <a:lnTo>
                      <a:pt x="645" y="1345"/>
                    </a:lnTo>
                    <a:lnTo>
                      <a:pt x="659" y="1351"/>
                    </a:lnTo>
                    <a:lnTo>
                      <a:pt x="673" y="1356"/>
                    </a:lnTo>
                    <a:lnTo>
                      <a:pt x="687" y="1361"/>
                    </a:lnTo>
                    <a:lnTo>
                      <a:pt x="703" y="1365"/>
                    </a:lnTo>
                    <a:lnTo>
                      <a:pt x="717" y="1368"/>
                    </a:lnTo>
                    <a:lnTo>
                      <a:pt x="732" y="1371"/>
                    </a:lnTo>
                    <a:lnTo>
                      <a:pt x="747" y="1373"/>
                    </a:lnTo>
                    <a:lnTo>
                      <a:pt x="762" y="1374"/>
                    </a:lnTo>
                    <a:lnTo>
                      <a:pt x="777" y="1375"/>
                    </a:lnTo>
                    <a:lnTo>
                      <a:pt x="792" y="1375"/>
                    </a:lnTo>
                    <a:lnTo>
                      <a:pt x="815" y="1375"/>
                    </a:lnTo>
                    <a:lnTo>
                      <a:pt x="837" y="1373"/>
                    </a:lnTo>
                    <a:lnTo>
                      <a:pt x="858" y="1369"/>
                    </a:lnTo>
                    <a:lnTo>
                      <a:pt x="881" y="1364"/>
                    </a:lnTo>
                    <a:lnTo>
                      <a:pt x="902" y="1358"/>
                    </a:lnTo>
                    <a:lnTo>
                      <a:pt x="923" y="1351"/>
                    </a:lnTo>
                    <a:lnTo>
                      <a:pt x="943" y="1341"/>
                    </a:lnTo>
                    <a:lnTo>
                      <a:pt x="962" y="1330"/>
                    </a:lnTo>
                    <a:lnTo>
                      <a:pt x="962" y="1330"/>
                    </a:lnTo>
                    <a:lnTo>
                      <a:pt x="963" y="1330"/>
                    </a:lnTo>
                    <a:lnTo>
                      <a:pt x="963" y="1330"/>
                    </a:lnTo>
                    <a:lnTo>
                      <a:pt x="963" y="1330"/>
                    </a:lnTo>
                    <a:lnTo>
                      <a:pt x="963" y="1330"/>
                    </a:lnTo>
                    <a:lnTo>
                      <a:pt x="963" y="1330"/>
                    </a:lnTo>
                    <a:lnTo>
                      <a:pt x="964" y="1329"/>
                    </a:lnTo>
                    <a:lnTo>
                      <a:pt x="966" y="1328"/>
                    </a:lnTo>
                    <a:lnTo>
                      <a:pt x="1097" y="1240"/>
                    </a:lnTo>
                    <a:lnTo>
                      <a:pt x="1097" y="1239"/>
                    </a:lnTo>
                    <a:lnTo>
                      <a:pt x="1097" y="1239"/>
                    </a:lnTo>
                    <a:lnTo>
                      <a:pt x="1107" y="1232"/>
                    </a:lnTo>
                    <a:lnTo>
                      <a:pt x="1116" y="1223"/>
                    </a:lnTo>
                    <a:lnTo>
                      <a:pt x="1124" y="1214"/>
                    </a:lnTo>
                    <a:lnTo>
                      <a:pt x="1131" y="1205"/>
                    </a:lnTo>
                    <a:lnTo>
                      <a:pt x="1137" y="1194"/>
                    </a:lnTo>
                    <a:lnTo>
                      <a:pt x="1142" y="1183"/>
                    </a:lnTo>
                    <a:lnTo>
                      <a:pt x="1146" y="1172"/>
                    </a:lnTo>
                    <a:lnTo>
                      <a:pt x="1149" y="1160"/>
                    </a:lnTo>
                    <a:lnTo>
                      <a:pt x="1150" y="1148"/>
                    </a:lnTo>
                    <a:lnTo>
                      <a:pt x="1151" y="1136"/>
                    </a:lnTo>
                    <a:lnTo>
                      <a:pt x="1150" y="1124"/>
                    </a:lnTo>
                    <a:lnTo>
                      <a:pt x="1149" y="1112"/>
                    </a:lnTo>
                    <a:lnTo>
                      <a:pt x="1146" y="1101"/>
                    </a:lnTo>
                    <a:lnTo>
                      <a:pt x="1142" y="1089"/>
                    </a:lnTo>
                    <a:lnTo>
                      <a:pt x="1137" y="1078"/>
                    </a:lnTo>
                    <a:lnTo>
                      <a:pt x="1130" y="1066"/>
                    </a:lnTo>
                    <a:lnTo>
                      <a:pt x="1130" y="1066"/>
                    </a:lnTo>
                    <a:lnTo>
                      <a:pt x="1130" y="106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022DD17A-A370-A56E-3487-58A2840865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358" y="296189"/>
            <a:ext cx="1570178" cy="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0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2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78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8CF04635-B8A5-4DF1-90F5-257440512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400">
                <a:solidFill>
                  <a:schemeClr val="bg1"/>
                </a:solidFill>
              </a:rPr>
              <a:t>Zawartość prezentacji stanowi przedmiot własności i jest chroniona przepisami prawa. Teksty, grafika, fotografie, dźwięk, animacje i filmy, a także sposób ich rozmieszczenia w prezentacji podlegają ochronie na mocy obowiązujących przepisów w tym w szczególności ustawy o prawie autorskim i prawach pokrewnych oraz ustawy – prawo własności przemysłowej. Jakiekolwiek nieautoryzowane zastosowanie jakichkolwiek treści zawartych w prezentacji może stanowić naruszenie praw przysługujących Asseco Data Systems S.A. (autorskich praw majątkowych, praw ochronnych do znaków towarowych lub innych) lub praw przysługujących Asseco Poland S.A. w takim zakresie w jakim Asseco Data Systems S.A. korzysta z treści, do których prawa przysługują Asseco Poland S.A. na podstawie zawartych umów i porozumień. Treści dostępne w prezentacji nie mogą być modyfikowane, powielane, przedstawiane publicznie, wykonywane, rozprowadzane lub wykorzystywane w innych celach publicznych lub komercyjnych, chyba że Asseco Data Systems S.A. wyda na to wyraźną zgodę na piśmie. Kopiowanie w celach komercyjnych, rozpowszechnianie, modyfikacja lub przejmowanie treści niniejszej prezentacji (w całości lub w części) przez osoby trzecie jest niedozwolone. Asseco Data Systems S.A.  zastrzega, że prezentacja może zawierać treści stanowiące odesłania do ofert i usług podmiotów trzecich. Warunki korzystania z ofert i usług podmiotów trzecich są określone przez te podmioty.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>
                <a:solidFill>
                  <a:schemeClr val="bg1"/>
                </a:solidFill>
              </a:rPr>
              <a:t>Asseco Data Systems S.A. nie ponosi żadnej odpowiedzialności za warunki i skutki korzystania z ofert i usług tychże podmiotów. Dane i informacje zawarte </a:t>
            </a:r>
            <a:br>
              <a:rPr lang="pl-PL" sz="1400">
                <a:solidFill>
                  <a:schemeClr val="bg1"/>
                </a:solidFill>
              </a:rPr>
            </a:br>
            <a:r>
              <a:rPr lang="pl-PL" sz="1400">
                <a:solidFill>
                  <a:schemeClr val="bg1"/>
                </a:solidFill>
              </a:rPr>
              <a:t>w prezentacji mają jedynie charakter ogólnoinformacyjny.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>
                <a:solidFill>
                  <a:schemeClr val="bg1"/>
                </a:solidFill>
              </a:rPr>
              <a:t>Nazwa oraz logo Asseco Data Systems S.A. jak i Asseco Poland S.A. są zarejestrowanymi znakami towarowymi. Korzystanie z tych znaków wymaga wyraźnej zgody ze strony ww. podmiotów.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CA6A3F-A99C-4A29-908C-CC232BB7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>
                <a:solidFill>
                  <a:schemeClr val="bg1"/>
                </a:solidFill>
              </a:rPr>
              <a:t>Zastrzeżenia prawne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95B7600-8FFE-47EB-B2C7-B0059F3EE26E}"/>
              </a:ext>
            </a:extLst>
          </p:cNvPr>
          <p:cNvSpPr/>
          <p:nvPr/>
        </p:nvSpPr>
        <p:spPr>
          <a:xfrm>
            <a:off x="526630" y="6362623"/>
            <a:ext cx="2262735" cy="29238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fld id="{1F09D2A9-4168-4AFF-9E4F-2EC468109066}" type="datetimeyyyy">
              <a:rPr lang="pl-PL" sz="1300">
                <a:solidFill>
                  <a:schemeClr val="bg1"/>
                </a:solidFill>
              </a:rPr>
              <a:t>2026</a:t>
            </a:fld>
            <a:r>
              <a:rPr lang="pl-PL" sz="1300">
                <a:solidFill>
                  <a:schemeClr val="bg1"/>
                </a:solidFill>
              </a:rPr>
              <a:t> © Asseco Data Systems S.A.</a:t>
            </a:r>
          </a:p>
        </p:txBody>
      </p:sp>
    </p:spTree>
    <p:extLst>
      <p:ext uri="{BB962C8B-B14F-4D97-AF65-F5344CB8AC3E}">
        <p14:creationId xmlns:p14="http://schemas.microsoft.com/office/powerpoint/2010/main" val="233047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2E0B26CA-AE07-592C-84D8-CEDBBE5F9D71}"/>
              </a:ext>
            </a:extLst>
          </p:cNvPr>
          <p:cNvSpPr/>
          <p:nvPr/>
        </p:nvSpPr>
        <p:spPr bwMode="auto">
          <a:xfrm>
            <a:off x="1" y="2605547"/>
            <a:ext cx="12191999" cy="32047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76BABA8-BE57-FE67-040E-BCBDC715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5DD676F-B3AE-6F74-DCAB-23EDD50F29FB}"/>
              </a:ext>
            </a:extLst>
          </p:cNvPr>
          <p:cNvSpPr txBox="1"/>
          <p:nvPr/>
        </p:nvSpPr>
        <p:spPr>
          <a:xfrm>
            <a:off x="1327356" y="1800014"/>
            <a:ext cx="397495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>
                <a:solidFill>
                  <a:srgbClr val="00AEE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KSeF – co to jest?</a:t>
            </a:r>
            <a:endParaRPr lang="pl-PL" sz="2800">
              <a:solidFill>
                <a:srgbClr val="00AEE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9E243CF-DA87-9B9F-F866-7648F5CF97E2}"/>
              </a:ext>
            </a:extLst>
          </p:cNvPr>
          <p:cNvSpPr txBox="1"/>
          <p:nvPr/>
        </p:nvSpPr>
        <p:spPr>
          <a:xfrm>
            <a:off x="7138220" y="1800014"/>
            <a:ext cx="3466139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>
                <a:solidFill>
                  <a:srgbClr val="0066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Użytkownicy KSeF </a:t>
            </a:r>
            <a:endParaRPr lang="pl-PL" sz="2800">
              <a:solidFill>
                <a:srgbClr val="0066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1B081B8-9512-E196-7E33-49D7509073E8}"/>
              </a:ext>
            </a:extLst>
          </p:cNvPr>
          <p:cNvSpPr txBox="1"/>
          <p:nvPr/>
        </p:nvSpPr>
        <p:spPr>
          <a:xfrm>
            <a:off x="1381848" y="2803061"/>
            <a:ext cx="4094720" cy="2027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Krajowy System e-Faktur (</a:t>
            </a:r>
            <a:r>
              <a:rPr lang="pl-PL" sz="16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KSeF</a:t>
            </a: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), czyli rządowy system teleinformatyczny umożlwiający obieg faktur </a:t>
            </a:r>
            <a:r>
              <a:rPr lang="pl-PL" sz="1600">
                <a:ea typeface="Calibri" panose="020F0502020204030204" pitchFamily="34" charset="0"/>
                <a:cs typeface="Times New Roman" panose="02020603050405020304" pitchFamily="18" charset="0"/>
              </a:rPr>
              <a:t>został uruchomiony 1 stycznia 2022 r.</a:t>
            </a: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systemie wystawisz oraz udostępnisz faktury ustrukturyzowane, czyli te w formacie xml zgodne z szablonem e-Faktury FA().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43EABB6-5B20-4FD5-1CA5-77D9431E1BF2}"/>
              </a:ext>
            </a:extLst>
          </p:cNvPr>
          <p:cNvSpPr txBox="1"/>
          <p:nvPr/>
        </p:nvSpPr>
        <p:spPr>
          <a:xfrm>
            <a:off x="7029450" y="2789993"/>
            <a:ext cx="4293492" cy="281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korzystania z Krajowego Systemu e-Faktur uprawnieni są </a:t>
            </a:r>
            <a:r>
              <a:rPr lang="pl-PL" sz="16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wszyscy zarejestrowani przedsiębiorcy</a:t>
            </a: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zarówno podatnicy VAT jak </a:t>
            </a:r>
            <a:b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Ci zwolnieni z tego podatku oraz podatnicy posiadający identyfikator podatkowy NIP.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KSeF daje możliwość wystawienia faktury bezpośrednio w systemie poprzez przygotowany interfejs lub odrębnym systemie podatnika </a:t>
            </a:r>
            <a:b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zgodności ze wzorem ustrukturyzowanej faktury elektronicznej. </a:t>
            </a:r>
          </a:p>
        </p:txBody>
      </p:sp>
      <p:pic>
        <p:nvPicPr>
          <p:cNvPr id="47" name="Obraz 4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58F3428D-5B4C-1546-F674-354201C2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049" y="2789993"/>
            <a:ext cx="798366" cy="798366"/>
          </a:xfrm>
          <a:prstGeom prst="rect">
            <a:avLst/>
          </a:prstGeom>
        </p:spPr>
      </p:pic>
      <p:pic>
        <p:nvPicPr>
          <p:cNvPr id="49" name="Obraz 48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36C19CA0-2848-56A2-E599-48720425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41" y="2765413"/>
            <a:ext cx="847526" cy="847526"/>
          </a:xfrm>
          <a:prstGeom prst="rect">
            <a:avLst/>
          </a:prstGeom>
        </p:spPr>
      </p:pic>
      <p:pic>
        <p:nvPicPr>
          <p:cNvPr id="50" name="Symbol zastępczy zawartości 7">
            <a:extLst>
              <a:ext uri="{FF2B5EF4-FFF2-40B4-BE49-F238E27FC236}">
                <a16:creationId xmlns:a16="http://schemas.microsoft.com/office/drawing/2014/main" id="{5D1B03C7-0BC8-116E-1DD5-A8561944E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C89B8A20-FB84-D701-2B21-06787C96A7C2}"/>
              </a:ext>
            </a:extLst>
          </p:cNvPr>
          <p:cNvSpPr/>
          <p:nvPr/>
        </p:nvSpPr>
        <p:spPr bwMode="auto">
          <a:xfrm>
            <a:off x="1" y="3428999"/>
            <a:ext cx="12191999" cy="318125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36351C32-9816-9AF2-D836-5CD4DFDA05D1}"/>
              </a:ext>
            </a:extLst>
          </p:cNvPr>
          <p:cNvCxnSpPr>
            <a:cxnSpLocks/>
          </p:cNvCxnSpPr>
          <p:nvPr/>
        </p:nvCxnSpPr>
        <p:spPr>
          <a:xfrm>
            <a:off x="8326462" y="4602204"/>
            <a:ext cx="0" cy="524071"/>
          </a:xfrm>
          <a:prstGeom prst="line">
            <a:avLst/>
          </a:prstGeom>
          <a:noFill/>
          <a:ln w="12700" cap="rnd">
            <a:solidFill>
              <a:srgbClr val="959AA1"/>
            </a:solidFill>
            <a:prstDash val="lgDash"/>
            <a:round/>
            <a:headEnd type="oval" w="sm" len="sm"/>
            <a:tailEnd type="oval"/>
          </a:ln>
        </p:spPr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E310AA02-3B26-3426-6C8E-048285CFD1AF}"/>
              </a:ext>
            </a:extLst>
          </p:cNvPr>
          <p:cNvCxnSpPr>
            <a:cxnSpLocks/>
          </p:cNvCxnSpPr>
          <p:nvPr/>
        </p:nvCxnSpPr>
        <p:spPr>
          <a:xfrm>
            <a:off x="556602" y="4617467"/>
            <a:ext cx="0" cy="524071"/>
          </a:xfrm>
          <a:prstGeom prst="line">
            <a:avLst/>
          </a:prstGeom>
          <a:noFill/>
          <a:ln w="12700" cap="rnd">
            <a:solidFill>
              <a:srgbClr val="959AA1"/>
            </a:solidFill>
            <a:prstDash val="lgDash"/>
            <a:round/>
            <a:headEnd type="oval" w="sm" len="sm"/>
            <a:tailEnd type="oval"/>
          </a:ln>
        </p:spPr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B5D91450-B13B-6179-C8FB-428E6C7EF296}"/>
              </a:ext>
            </a:extLst>
          </p:cNvPr>
          <p:cNvCxnSpPr>
            <a:cxnSpLocks/>
          </p:cNvCxnSpPr>
          <p:nvPr/>
        </p:nvCxnSpPr>
        <p:spPr>
          <a:xfrm>
            <a:off x="4435972" y="4617467"/>
            <a:ext cx="0" cy="524071"/>
          </a:xfrm>
          <a:prstGeom prst="line">
            <a:avLst/>
          </a:prstGeom>
          <a:noFill/>
          <a:ln w="12700" cap="rnd">
            <a:solidFill>
              <a:srgbClr val="959AA1"/>
            </a:solidFill>
            <a:prstDash val="lgDash"/>
            <a:round/>
            <a:headEnd type="oval" w="sm" len="sm"/>
            <a:tailEnd type="oval"/>
          </a:ln>
        </p:spPr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FF315BD-C87B-1654-B32B-83448CD53B72}"/>
              </a:ext>
            </a:extLst>
          </p:cNvPr>
          <p:cNvSpPr txBox="1"/>
          <p:nvPr/>
        </p:nvSpPr>
        <p:spPr>
          <a:xfrm>
            <a:off x="5447068" y="2417768"/>
            <a:ext cx="6238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50" indent="-323850"/>
            <a:r>
              <a:rPr lang="pl-PL" sz="1800"/>
              <a:t>Obowiązkowe korzystanie (od 01.02.2026):                         firm. </a:t>
            </a:r>
            <a:endParaRPr lang="pl-PL" sz="1800">
              <a:ea typeface="Calibri"/>
              <a:cs typeface="Calibri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19C2D6D-816F-A690-6BD4-F3896F13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B49545-CB79-37B7-90A6-58A022AB9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sz="1800" b="1"/>
              <a:t>Kluczowe dane o ilości firm w KSeF (luty 2026):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D392AA2-B5BA-03EE-76A4-E2333C64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KSeF – harmonogram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A78776B8-77C8-CD17-90FF-854EBC81E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3A17739-42B6-ECA6-7B1C-A78061195F67}"/>
              </a:ext>
            </a:extLst>
          </p:cNvPr>
          <p:cNvSpPr txBox="1"/>
          <p:nvPr/>
        </p:nvSpPr>
        <p:spPr>
          <a:xfrm>
            <a:off x="526627" y="2417768"/>
            <a:ext cx="476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/>
              <a:t>Łączna liczba aktywnych podmiotów: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3822F53A-4F75-FB4C-939B-655859ADA84C}"/>
              </a:ext>
            </a:extLst>
          </p:cNvPr>
          <p:cNvSpPr/>
          <p:nvPr/>
        </p:nvSpPr>
        <p:spPr bwMode="auto">
          <a:xfrm>
            <a:off x="9590767" y="2331803"/>
            <a:ext cx="1150371" cy="541261"/>
          </a:xfrm>
          <a:prstGeom prst="roundRect">
            <a:avLst>
              <a:gd name="adj" fmla="val 50000"/>
            </a:avLst>
          </a:prstGeom>
          <a:solidFill>
            <a:srgbClr val="0066CC"/>
          </a:solidFill>
          <a:ln w="12700">
            <a:solidFill>
              <a:srgbClr val="0066CC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2000" b="1">
                <a:solidFill>
                  <a:schemeClr val="bg1"/>
                </a:solidFill>
              </a:rPr>
              <a:t>4 390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A192A37C-7255-D5C9-F3EB-85241D599B6C}"/>
              </a:ext>
            </a:extLst>
          </p:cNvPr>
          <p:cNvSpPr/>
          <p:nvPr/>
        </p:nvSpPr>
        <p:spPr bwMode="auto">
          <a:xfrm>
            <a:off x="4139384" y="2331803"/>
            <a:ext cx="1150371" cy="5412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2000" b="1">
                <a:solidFill>
                  <a:schemeClr val="bg1"/>
                </a:solidFill>
              </a:rPr>
              <a:t>73 063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74705B8-9833-20E6-2BBB-D86F2C0E57B1}"/>
              </a:ext>
            </a:extLst>
          </p:cNvPr>
          <p:cNvSpPr txBox="1"/>
          <p:nvPr/>
        </p:nvSpPr>
        <p:spPr>
          <a:xfrm>
            <a:off x="499613" y="3552658"/>
            <a:ext cx="11348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b="1">
                <a:solidFill>
                  <a:schemeClr val="accent1"/>
                </a:solidFill>
              </a:rPr>
              <a:t>Terminy wejścia obowiązku KSeF:</a:t>
            </a:r>
          </a:p>
        </p:txBody>
      </p:sp>
      <p:pic>
        <p:nvPicPr>
          <p:cNvPr id="16" name="Obraz 15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B5923198-3344-D1CA-86EC-146F80DE01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0957" y="4012225"/>
            <a:ext cx="672628" cy="67262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6FE4468-69DD-ADBD-D1B8-562640C801D6}"/>
              </a:ext>
            </a:extLst>
          </p:cNvPr>
          <p:cNvSpPr txBox="1"/>
          <p:nvPr/>
        </p:nvSpPr>
        <p:spPr>
          <a:xfrm>
            <a:off x="1043707" y="4208758"/>
            <a:ext cx="2967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/>
              <a:t>1 lutego 2026 r.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139DA6A-094A-8A77-6A65-48BBFD69FAF7}"/>
              </a:ext>
            </a:extLst>
          </p:cNvPr>
          <p:cNvSpPr txBox="1"/>
          <p:nvPr/>
        </p:nvSpPr>
        <p:spPr>
          <a:xfrm>
            <a:off x="545676" y="5008895"/>
            <a:ext cx="36127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/>
              <a:t>Obowiązek dla firm o obrotach powyżej 200 mln zł w 2024 r. - obowiązek odbierania faktur w KSeF od 1 lutego 2026 r. dotyczy wszystkich podmiotów, także tych, które nie wystawiają faktur w KSeF, ale otrzymują dokumenty wystawione w tym systemie.</a:t>
            </a:r>
          </a:p>
        </p:txBody>
      </p:sp>
      <p:pic>
        <p:nvPicPr>
          <p:cNvPr id="26" name="Obraz 25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F981C33C-E645-0404-D1CF-6AC4344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614" y="4012225"/>
            <a:ext cx="672628" cy="672628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D9CB309-BAB3-2B5D-7074-FB80509C4223}"/>
              </a:ext>
            </a:extLst>
          </p:cNvPr>
          <p:cNvSpPr txBox="1"/>
          <p:nvPr/>
        </p:nvSpPr>
        <p:spPr>
          <a:xfrm>
            <a:off x="4932364" y="4208758"/>
            <a:ext cx="2967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/>
              <a:t>1 kwietnia 2026 r. 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C630B33-03E7-31A6-98AF-639339E89B45}"/>
              </a:ext>
            </a:extLst>
          </p:cNvPr>
          <p:cNvSpPr txBox="1"/>
          <p:nvPr/>
        </p:nvSpPr>
        <p:spPr>
          <a:xfrm>
            <a:off x="4434333" y="5008895"/>
            <a:ext cx="3612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/>
              <a:t>Obowiązek dla pozostałych podatników VAT (MŚP, JDG).</a:t>
            </a:r>
          </a:p>
        </p:txBody>
      </p:sp>
      <p:pic>
        <p:nvPicPr>
          <p:cNvPr id="29" name="Obraz 28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A2DABE18-913C-7424-0847-4288D264BD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8271" y="3984211"/>
            <a:ext cx="672628" cy="672628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D3D9200-4986-C484-2242-DEEF707AAE5D}"/>
              </a:ext>
            </a:extLst>
          </p:cNvPr>
          <p:cNvSpPr txBox="1"/>
          <p:nvPr/>
        </p:nvSpPr>
        <p:spPr>
          <a:xfrm>
            <a:off x="8821021" y="4180744"/>
            <a:ext cx="2967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/>
              <a:t>1 stycznia  2027 r. 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120FD1F-8F79-AC47-E2F6-BAB7F3BAADBF}"/>
              </a:ext>
            </a:extLst>
          </p:cNvPr>
          <p:cNvSpPr txBox="1"/>
          <p:nvPr/>
        </p:nvSpPr>
        <p:spPr>
          <a:xfrm>
            <a:off x="8322990" y="4980881"/>
            <a:ext cx="3612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/>
              <a:t>Obowiązek dla najmniejszych firm (zwolnionych podmiotowo z VAT </a:t>
            </a:r>
            <a:br>
              <a:rPr lang="pl-PL" sz="1400"/>
            </a:br>
            <a:r>
              <a:rPr lang="pl-PL" sz="1400"/>
              <a:t>i z obrotami poniżej 10 tys. zł miesięcznie).</a:t>
            </a:r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DC496679-727F-39F5-B83D-92026ECA13BE}"/>
              </a:ext>
            </a:extLst>
          </p:cNvPr>
          <p:cNvGrpSpPr/>
          <p:nvPr/>
        </p:nvGrpSpPr>
        <p:grpSpPr>
          <a:xfrm rot="5400000">
            <a:off x="5960217" y="-987084"/>
            <a:ext cx="402464" cy="11648147"/>
            <a:chOff x="4384564" y="415137"/>
            <a:chExt cx="301848" cy="4728356"/>
          </a:xfrm>
        </p:grpSpPr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E253AE6D-9778-CDEC-FDF2-1F7044D017B2}"/>
                </a:ext>
              </a:extLst>
            </p:cNvPr>
            <p:cNvGrpSpPr/>
            <p:nvPr/>
          </p:nvGrpSpPr>
          <p:grpSpPr>
            <a:xfrm>
              <a:off x="4535488" y="582768"/>
              <a:ext cx="1" cy="4560725"/>
              <a:chOff x="4535488" y="504315"/>
              <a:chExt cx="1" cy="4639185"/>
            </a:xfrm>
          </p:grpSpPr>
          <p:cxnSp>
            <p:nvCxnSpPr>
              <p:cNvPr id="36" name="Łącznik prosty 35">
                <a:extLst>
                  <a:ext uri="{FF2B5EF4-FFF2-40B4-BE49-F238E27FC236}">
                    <a16:creationId xmlns:a16="http://schemas.microsoft.com/office/drawing/2014/main" id="{814A7CFC-6F56-40BE-04E4-1B3FC8F57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488" y="4243500"/>
                <a:ext cx="0" cy="900000"/>
              </a:xfrm>
              <a:prstGeom prst="line">
                <a:avLst/>
              </a:prstGeom>
              <a:noFill/>
              <a:ln w="152400" cap="flat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</p:cxnSp>
          <p:cxnSp>
            <p:nvCxnSpPr>
              <p:cNvPr id="37" name="Łącznik prosty 36">
                <a:extLst>
                  <a:ext uri="{FF2B5EF4-FFF2-40B4-BE49-F238E27FC236}">
                    <a16:creationId xmlns:a16="http://schemas.microsoft.com/office/drawing/2014/main" id="{B12A1EB7-90F6-1E63-633B-6F3F53028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488" y="3378085"/>
                <a:ext cx="0" cy="900000"/>
              </a:xfrm>
              <a:prstGeom prst="line">
                <a:avLst/>
              </a:prstGeom>
              <a:noFill/>
              <a:ln w="152400" cap="flat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</p:cxnSp>
          <p:cxnSp>
            <p:nvCxnSpPr>
              <p:cNvPr id="38" name="Łącznik prosty 37">
                <a:extLst>
                  <a:ext uri="{FF2B5EF4-FFF2-40B4-BE49-F238E27FC236}">
                    <a16:creationId xmlns:a16="http://schemas.microsoft.com/office/drawing/2014/main" id="{09B43355-4480-6973-4E88-2EB6D3C60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488" y="2485456"/>
                <a:ext cx="0" cy="900000"/>
              </a:xfrm>
              <a:prstGeom prst="line">
                <a:avLst/>
              </a:prstGeom>
              <a:noFill/>
              <a:ln w="152400" cap="flat">
                <a:solidFill>
                  <a:schemeClr val="accent4"/>
                </a:solidFill>
                <a:prstDash val="solid"/>
                <a:bevel/>
                <a:headEnd/>
                <a:tailEnd/>
              </a:ln>
            </p:spPr>
          </p:cxnSp>
          <p:cxnSp>
            <p:nvCxnSpPr>
              <p:cNvPr id="39" name="Łącznik prosty 38">
                <a:extLst>
                  <a:ext uri="{FF2B5EF4-FFF2-40B4-BE49-F238E27FC236}">
                    <a16:creationId xmlns:a16="http://schemas.microsoft.com/office/drawing/2014/main" id="{3F5FD341-B322-1CAA-011C-4F574A6B4E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488" y="1603713"/>
                <a:ext cx="0" cy="900000"/>
              </a:xfrm>
              <a:prstGeom prst="line">
                <a:avLst/>
              </a:prstGeom>
              <a:noFill/>
              <a:ln w="152400" cap="flat">
                <a:solidFill>
                  <a:schemeClr val="accent1"/>
                </a:solidFill>
                <a:prstDash val="solid"/>
                <a:bevel/>
                <a:headEnd/>
                <a:tailEnd/>
              </a:ln>
            </p:spPr>
          </p:cxnSp>
          <p:cxnSp>
            <p:nvCxnSpPr>
              <p:cNvPr id="40" name="Łącznik prosty 39">
                <a:extLst>
                  <a:ext uri="{FF2B5EF4-FFF2-40B4-BE49-F238E27FC236}">
                    <a16:creationId xmlns:a16="http://schemas.microsoft.com/office/drawing/2014/main" id="{8AEEDD76-984D-4D20-310A-051141030111}"/>
                  </a:ext>
                </a:extLst>
              </p:cNvPr>
              <p:cNvCxnSpPr>
                <a:cxnSpLocks/>
                <a:stCxn id="35" idx="3"/>
              </p:cNvCxnSpPr>
              <p:nvPr/>
            </p:nvCxnSpPr>
            <p:spPr>
              <a:xfrm rot="16200000" flipH="1">
                <a:off x="3985477" y="1054327"/>
                <a:ext cx="1100023" cy="0"/>
              </a:xfrm>
              <a:prstGeom prst="line">
                <a:avLst/>
              </a:prstGeom>
              <a:noFill/>
              <a:ln w="152400" cap="flat">
                <a:solidFill>
                  <a:srgbClr val="66CCFF"/>
                </a:solidFill>
                <a:prstDash val="solid"/>
                <a:bevel/>
                <a:headEnd/>
                <a:tailEnd/>
              </a:ln>
            </p:spPr>
          </p:cxnSp>
        </p:grpSp>
        <p:sp>
          <p:nvSpPr>
            <p:cNvPr id="35" name="Trójkąt równoramienny 34">
              <a:extLst>
                <a:ext uri="{FF2B5EF4-FFF2-40B4-BE49-F238E27FC236}">
                  <a16:creationId xmlns:a16="http://schemas.microsoft.com/office/drawing/2014/main" id="{73209095-6BF0-8DE5-A448-9582301DE2A2}"/>
                </a:ext>
              </a:extLst>
            </p:cNvPr>
            <p:cNvSpPr/>
            <p:nvPr/>
          </p:nvSpPr>
          <p:spPr bwMode="auto">
            <a:xfrm>
              <a:off x="4384564" y="415137"/>
              <a:ext cx="301848" cy="167632"/>
            </a:xfrm>
            <a:prstGeom prst="triangle">
              <a:avLst/>
            </a:pr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</p:grpSp>
    </p:spTree>
    <p:extLst>
      <p:ext uri="{BB962C8B-B14F-4D97-AF65-F5344CB8AC3E}">
        <p14:creationId xmlns:p14="http://schemas.microsoft.com/office/powerpoint/2010/main" val="364082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DF89D3D-EA4A-144E-20B7-3A90E551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FD95130B-B045-3D41-4208-A39F2C5AE7FE}"/>
              </a:ext>
            </a:extLst>
          </p:cNvPr>
          <p:cNvSpPr txBox="1">
            <a:spLocks/>
          </p:cNvSpPr>
          <p:nvPr/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/>
              <a:t>Jak korzystać z KSeF?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CACAB051-1FDE-F57D-0446-9C070B909750}"/>
              </a:ext>
            </a:extLst>
          </p:cNvPr>
          <p:cNvSpPr txBox="1">
            <a:spLocks/>
          </p:cNvSpPr>
          <p:nvPr/>
        </p:nvSpPr>
        <p:spPr>
          <a:xfrm>
            <a:off x="526627" y="1730218"/>
            <a:ext cx="11233584" cy="336244"/>
          </a:xfrm>
          <a:prstGeom prst="rect">
            <a:avLst/>
          </a:prstGeom>
        </p:spPr>
        <p:txBody>
          <a:bodyPr/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>
                <a:solidFill>
                  <a:srgbClr val="00AEE8"/>
                </a:solidFill>
              </a:rPr>
              <a:t>Możesz korzystać z KSeF przy użyciu: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1DD2BBD2-D85F-B4F1-A5FF-78A40D3D4D7B}"/>
              </a:ext>
            </a:extLst>
          </p:cNvPr>
          <p:cNvGrpSpPr/>
          <p:nvPr/>
        </p:nvGrpSpPr>
        <p:grpSpPr>
          <a:xfrm>
            <a:off x="638176" y="3773118"/>
            <a:ext cx="7381874" cy="1077218"/>
            <a:chOff x="638176" y="3858843"/>
            <a:chExt cx="7381874" cy="1077218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A75CD2C5-453A-7E9D-FABC-1FCFFDF98545}"/>
                </a:ext>
              </a:extLst>
            </p:cNvPr>
            <p:cNvSpPr txBox="1"/>
            <p:nvPr/>
          </p:nvSpPr>
          <p:spPr>
            <a:xfrm>
              <a:off x="1852977" y="3858843"/>
              <a:ext cx="616707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/>
                <a:t>bezpłatnych narzędzi Ministerstwa Finansów, dostępnych na stronie </a:t>
              </a:r>
              <a:r>
                <a:rPr lang="pl-PL" sz="1600" u="sng"/>
                <a:t>ksef.podatki.gov.pl</a:t>
              </a:r>
              <a:r>
                <a:rPr lang="pl-PL" sz="1600"/>
                <a:t>, tj.: </a:t>
              </a:r>
            </a:p>
            <a:p>
              <a:pPr marL="342900" indent="-34290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dostępnej online Aplikacji Podatnika KSeF, </a:t>
              </a:r>
            </a:p>
            <a:p>
              <a:pPr marL="342900" indent="-342900">
                <a:buClr>
                  <a:srgbClr val="00AEE8"/>
                </a:buClr>
                <a:buSzPct val="85000"/>
                <a:buFont typeface="Calibri" panose="020F0502020204030204" pitchFamily="34" charset="0"/>
                <a:buChar char="→"/>
              </a:pPr>
              <a:r>
                <a:rPr lang="pl-PL" sz="1600"/>
                <a:t>Aplikacji Mobilnej KSeF,</a:t>
              </a:r>
            </a:p>
          </p:txBody>
        </p:sp>
        <p:sp>
          <p:nvSpPr>
            <p:cNvPr id="16" name="Prostokąt: zaokrąglone rogi 15">
              <a:extLst>
                <a:ext uri="{FF2B5EF4-FFF2-40B4-BE49-F238E27FC236}">
                  <a16:creationId xmlns:a16="http://schemas.microsoft.com/office/drawing/2014/main" id="{1065A038-C822-E00E-2E12-77EABEB55AA3}"/>
                </a:ext>
              </a:extLst>
            </p:cNvPr>
            <p:cNvSpPr/>
            <p:nvPr/>
          </p:nvSpPr>
          <p:spPr bwMode="auto">
            <a:xfrm>
              <a:off x="638176" y="3948171"/>
              <a:ext cx="1095110" cy="83099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600" b="1">
                <a:solidFill>
                  <a:schemeClr val="bg1"/>
                </a:solidFill>
              </a:endParaRPr>
            </a:p>
          </p:txBody>
        </p:sp>
        <p:pic>
          <p:nvPicPr>
            <p:cNvPr id="20" name="Obraz 19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53EC7B00-EADF-A9A8-3DD6-A0005E1D9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866" y="3935397"/>
              <a:ext cx="855730" cy="856546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91B60484-7892-9FC6-ED7B-FEDF10CA6694}"/>
              </a:ext>
            </a:extLst>
          </p:cNvPr>
          <p:cNvGrpSpPr/>
          <p:nvPr/>
        </p:nvGrpSpPr>
        <p:grpSpPr>
          <a:xfrm>
            <a:off x="638176" y="2506093"/>
            <a:ext cx="7381874" cy="830997"/>
            <a:chOff x="638176" y="2591818"/>
            <a:chExt cx="7381874" cy="830997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0BC02B25-5E70-6477-FF2E-D0ED2C22CFBC}"/>
                </a:ext>
              </a:extLst>
            </p:cNvPr>
            <p:cNvSpPr txBox="1"/>
            <p:nvPr/>
          </p:nvSpPr>
          <p:spPr>
            <a:xfrm>
              <a:off x="1852976" y="2813272"/>
              <a:ext cx="61670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/>
                <a:t>programów finansowo-księgowych, ERP o ile są zintegrowane z KSeF </a:t>
              </a:r>
              <a:br>
                <a:rPr lang="pl-PL" sz="1600"/>
              </a:br>
              <a:r>
                <a:rPr lang="pl-PL" sz="1600"/>
                <a:t>(</a:t>
              </a:r>
              <a:r>
                <a:rPr lang="pl-PL" sz="1600" u="sng"/>
                <a:t>integracja przez API</a:t>
              </a:r>
              <a:r>
                <a:rPr lang="pl-PL" sz="1600"/>
                <a:t>),</a:t>
              </a:r>
            </a:p>
          </p:txBody>
        </p:sp>
        <p:sp>
          <p:nvSpPr>
            <p:cNvPr id="14" name="Prostokąt: zaokrąglone rogi 13">
              <a:extLst>
                <a:ext uri="{FF2B5EF4-FFF2-40B4-BE49-F238E27FC236}">
                  <a16:creationId xmlns:a16="http://schemas.microsoft.com/office/drawing/2014/main" id="{FF071234-0097-1CFF-6AD1-96535C8A519D}"/>
                </a:ext>
              </a:extLst>
            </p:cNvPr>
            <p:cNvSpPr/>
            <p:nvPr/>
          </p:nvSpPr>
          <p:spPr bwMode="auto">
            <a:xfrm>
              <a:off x="638176" y="2591818"/>
              <a:ext cx="1095110" cy="830997"/>
            </a:xfrm>
            <a:prstGeom prst="roundRect">
              <a:avLst>
                <a:gd name="adj" fmla="val 50000"/>
              </a:avLst>
            </a:pr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600" b="1">
                <a:solidFill>
                  <a:schemeClr val="bg1"/>
                </a:solidFill>
              </a:endParaRPr>
            </a:p>
          </p:txBody>
        </p:sp>
        <p:pic>
          <p:nvPicPr>
            <p:cNvPr id="24" name="Obraz 23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2C77FE75-E952-BD44-B069-B5923B384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218" y="2645803"/>
              <a:ext cx="723026" cy="723026"/>
            </a:xfrm>
            <a:prstGeom prst="rect">
              <a:avLst/>
            </a:prstGeom>
          </p:spPr>
        </p:pic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03F52420-0612-C6A0-7DC7-84EBF78BEE6D}"/>
              </a:ext>
            </a:extLst>
          </p:cNvPr>
          <p:cNvGrpSpPr/>
          <p:nvPr/>
        </p:nvGrpSpPr>
        <p:grpSpPr>
          <a:xfrm>
            <a:off x="638175" y="5218799"/>
            <a:ext cx="6696075" cy="830997"/>
            <a:chOff x="638175" y="5304524"/>
            <a:chExt cx="6696075" cy="830997"/>
          </a:xfrm>
        </p:grpSpPr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AE3096B9-743A-B8E9-C7FE-38C62778147A}"/>
                </a:ext>
              </a:extLst>
            </p:cNvPr>
            <p:cNvSpPr txBox="1"/>
            <p:nvPr/>
          </p:nvSpPr>
          <p:spPr>
            <a:xfrm>
              <a:off x="1852976" y="5420733"/>
              <a:ext cx="54812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/>
                <a:t>z KSeF można też korzystać przez </a:t>
              </a:r>
              <a:r>
                <a:rPr lang="pl-PL" sz="1600" u="sng"/>
                <a:t>e-</a:t>
              </a:r>
              <a:r>
                <a:rPr lang="pl-PL" sz="1600" u="sng" err="1"/>
                <a:t>mikrofirmę</a:t>
              </a:r>
              <a:r>
                <a:rPr lang="pl-PL" sz="1600"/>
                <a:t> dostępną </a:t>
              </a:r>
              <a:br>
                <a:rPr lang="pl-PL" sz="1600"/>
              </a:br>
              <a:r>
                <a:rPr lang="pl-PL" sz="1600"/>
                <a:t>w e-Urzędzie Skarbowym. </a:t>
              </a:r>
            </a:p>
          </p:txBody>
        </p:sp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FEEE4D42-1B2C-6353-C4AE-D60D8C2E380C}"/>
                </a:ext>
              </a:extLst>
            </p:cNvPr>
            <p:cNvSpPr/>
            <p:nvPr/>
          </p:nvSpPr>
          <p:spPr bwMode="auto">
            <a:xfrm>
              <a:off x="638175" y="5304524"/>
              <a:ext cx="1095111" cy="830997"/>
            </a:xfrm>
            <a:prstGeom prst="roundRect">
              <a:avLst>
                <a:gd name="adj" fmla="val 50000"/>
              </a:avLst>
            </a:prstGeom>
            <a:solidFill>
              <a:srgbClr val="0066CC"/>
            </a:solidFill>
            <a:ln w="12700">
              <a:solidFill>
                <a:srgbClr val="0066CC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600" b="1">
                <a:solidFill>
                  <a:schemeClr val="bg1"/>
                </a:solidFill>
              </a:endParaRPr>
            </a:p>
          </p:txBody>
        </p:sp>
        <p:pic>
          <p:nvPicPr>
            <p:cNvPr id="26" name="Obraz 25" descr="Obraz zawierający czarne, ciemność&#10;&#10;Zawartość wygenerowana przez AI może być niepoprawna.">
              <a:extLst>
                <a:ext uri="{FF2B5EF4-FFF2-40B4-BE49-F238E27FC236}">
                  <a16:creationId xmlns:a16="http://schemas.microsoft.com/office/drawing/2014/main" id="{7089952A-D988-8983-3D6A-FE130CE2E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0569" y="5420733"/>
              <a:ext cx="590321" cy="598577"/>
            </a:xfrm>
            <a:prstGeom prst="rect">
              <a:avLst/>
            </a:prstGeom>
          </p:spPr>
        </p:pic>
      </p:grpSp>
      <p:pic>
        <p:nvPicPr>
          <p:cNvPr id="32" name="Symbol zastępczy zawartości 7">
            <a:extLst>
              <a:ext uri="{FF2B5EF4-FFF2-40B4-BE49-F238E27FC236}">
                <a16:creationId xmlns:a16="http://schemas.microsoft.com/office/drawing/2014/main" id="{831A46F1-5D41-0807-93A5-86DE55872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  <p:pic>
        <p:nvPicPr>
          <p:cNvPr id="3" name="Symbol zastępczy obrazu 12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3D8D7257-C84D-15B8-5B34-C45A41A3F86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447" r="26149"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1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221D-68FC-1921-6D6C-EF733056C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2F881DD0-0FF3-628B-1F1C-94C328911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1556433"/>
            <a:ext cx="10541000" cy="817780"/>
          </a:xfrm>
        </p:spPr>
        <p:txBody>
          <a:bodyPr/>
          <a:lstStyle/>
          <a:p>
            <a:r>
              <a:rPr lang="pl-PL" sz="4400" b="1">
                <a:solidFill>
                  <a:schemeClr val="tx1"/>
                </a:solidFill>
              </a:rPr>
              <a:t>Jakie są metody rejestracji firmy do KSeF </a:t>
            </a:r>
            <a:br>
              <a:rPr lang="pl-PL" sz="4400" b="1">
                <a:solidFill>
                  <a:srgbClr val="00AEE8"/>
                </a:solidFill>
              </a:rPr>
            </a:br>
            <a:r>
              <a:rPr lang="pl-PL" sz="4400" b="1">
                <a:solidFill>
                  <a:srgbClr val="00AEE8"/>
                </a:solidFill>
              </a:rPr>
              <a:t>oraz wady i zalety każdej z nich?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7240C1-881F-E80A-D57E-A6AB793B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6" name="Symbol zastępczy obrazu 5" descr="Obraz zawierający Grafika, logo, Jaskrawoniebieski, design&#10;&#10;Zawartość wygenerowana przez AI może być niepoprawna.">
            <a:extLst>
              <a:ext uri="{FF2B5EF4-FFF2-40B4-BE49-F238E27FC236}">
                <a16:creationId xmlns:a16="http://schemas.microsoft.com/office/drawing/2014/main" id="{E2714EEA-4BFC-50C4-3DB6-319A46411F5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5032" b="25032"/>
          <a:stretch>
            <a:fillRect/>
          </a:stretch>
        </p:blipFill>
        <p:spPr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rgbClr val="AAAFAF">
              <a:lumMod val="40000"/>
              <a:lumOff val="60000"/>
            </a:srgbClr>
          </a:solidFill>
        </p:spPr>
      </p:pic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E32D8442-E13A-79BC-48F4-F087E61B5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5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osoba, ubrania, Ludzka twarz, computer&#10;&#10;Zawartość wygenerowana przez AI może być niepoprawna.">
            <a:extLst>
              <a:ext uri="{FF2B5EF4-FFF2-40B4-BE49-F238E27FC236}">
                <a16:creationId xmlns:a16="http://schemas.microsoft.com/office/drawing/2014/main" id="{40754882-849A-8D93-F9C0-DF4FFED553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77" r="6006"/>
          <a:stretch>
            <a:fillRect/>
          </a:stretch>
        </p:blipFill>
        <p:spPr>
          <a:xfrm>
            <a:off x="-405973" y="3116351"/>
            <a:ext cx="2878504" cy="3240000"/>
          </a:xfrm>
          <a:prstGeom prst="roundRect">
            <a:avLst>
              <a:gd name="adj" fmla="val 4093"/>
            </a:avLst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CFDAF78-70FE-3166-83B8-FAEBD773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8BCD38E4-A50E-85A7-FE9B-06076E6E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/>
              <a:t>Jak uwierzytelnić się w KSeF?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B6826C6-EAFA-954D-F4EB-1350D2A1D108}"/>
              </a:ext>
            </a:extLst>
          </p:cNvPr>
          <p:cNvSpPr txBox="1"/>
          <p:nvPr/>
        </p:nvSpPr>
        <p:spPr>
          <a:xfrm>
            <a:off x="430739" y="1640876"/>
            <a:ext cx="11234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0" i="0">
                <a:solidFill>
                  <a:srgbClr val="00AEE8"/>
                </a:solidFill>
                <a:effectLst/>
              </a:rPr>
              <a:t>Aby móc korzystać z KSeF, użytkownik (firma lub upoważniona osoba) musi się </a:t>
            </a:r>
            <a:r>
              <a:rPr lang="pl-PL" sz="1800" b="1" i="0">
                <a:solidFill>
                  <a:srgbClr val="00AEE8"/>
                </a:solidFill>
                <a:effectLst/>
              </a:rPr>
              <a:t>uwierzytelnić</a:t>
            </a:r>
            <a:r>
              <a:rPr lang="pl-PL" sz="1800" b="0" i="0">
                <a:solidFill>
                  <a:srgbClr val="00AEE8"/>
                </a:solidFill>
                <a:effectLst/>
              </a:rPr>
              <a:t>, czyli potwierdzić tożsamość lub uprawnienia.</a:t>
            </a:r>
            <a:endParaRPr lang="pl-PL" sz="1800">
              <a:solidFill>
                <a:srgbClr val="00AEE8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BBF84BE-A6E4-54B7-856C-B334D366FC31}"/>
              </a:ext>
            </a:extLst>
          </p:cNvPr>
          <p:cNvSpPr txBox="1"/>
          <p:nvPr/>
        </p:nvSpPr>
        <p:spPr>
          <a:xfrm>
            <a:off x="2628791" y="2393771"/>
            <a:ext cx="9132465" cy="36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  <a:spcBef>
                <a:spcPts val="2250"/>
              </a:spcBef>
              <a:spcAft>
                <a:spcPts val="2250"/>
              </a:spcAft>
              <a:buNone/>
            </a:pPr>
            <a:r>
              <a:rPr lang="pl-PL" sz="1800" b="1" i="0">
                <a:effectLst/>
              </a:rPr>
              <a:t>Do wyboru są następujące metody: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D0A1F04F-269B-D8C2-DB52-1A8F9E979107}"/>
              </a:ext>
            </a:extLst>
          </p:cNvPr>
          <p:cNvGrpSpPr/>
          <p:nvPr/>
        </p:nvGrpSpPr>
        <p:grpSpPr>
          <a:xfrm>
            <a:off x="2628792" y="2934748"/>
            <a:ext cx="2183368" cy="3421603"/>
            <a:chOff x="2807621" y="2701446"/>
            <a:chExt cx="2183368" cy="3421603"/>
          </a:xfrm>
        </p:grpSpPr>
        <p:sp>
          <p:nvSpPr>
            <p:cNvPr id="22" name="Shape 2">
              <a:extLst>
                <a:ext uri="{FF2B5EF4-FFF2-40B4-BE49-F238E27FC236}">
                  <a16:creationId xmlns:a16="http://schemas.microsoft.com/office/drawing/2014/main" id="{D6E8B170-6160-B06D-5AEC-046AA264581B}"/>
                </a:ext>
              </a:extLst>
            </p:cNvPr>
            <p:cNvSpPr/>
            <p:nvPr/>
          </p:nvSpPr>
          <p:spPr>
            <a:xfrm>
              <a:off x="2807621" y="2883049"/>
              <a:ext cx="2183368" cy="3240000"/>
            </a:xfrm>
            <a:prstGeom prst="roundRect">
              <a:avLst>
                <a:gd name="adj" fmla="val 2897"/>
              </a:avLst>
            </a:prstGeom>
            <a:solidFill>
              <a:schemeClr val="bg1"/>
            </a:solidFill>
            <a:ln w="3175">
              <a:solidFill>
                <a:schemeClr val="accent4"/>
              </a:solidFill>
              <a:prstDash val="solid"/>
            </a:ln>
          </p:spPr>
          <p:txBody>
            <a:bodyPr lIns="108000" tIns="936000" rIns="108000"/>
            <a:lstStyle/>
            <a:p>
              <a:pPr algn="ctr" defTabSz="761970"/>
              <a:r>
                <a:rPr lang="pl-PL" sz="1600" b="1">
                  <a:solidFill>
                    <a:schemeClr val="accent1"/>
                  </a:solidFill>
                </a:rPr>
                <a:t>Kwalifikowana pieczęć elektroniczna</a:t>
              </a:r>
            </a:p>
            <a:p>
              <a:pPr algn="ctr" defTabSz="761970"/>
              <a:endParaRPr lang="pl-PL" sz="1400">
                <a:solidFill>
                  <a:prstClr val="black"/>
                </a:solidFill>
              </a:endParaRPr>
            </a:p>
            <a:p>
              <a:pPr algn="ctr" defTabSz="761970"/>
              <a:r>
                <a:rPr lang="pl-PL" sz="1300">
                  <a:solidFill>
                    <a:prstClr val="black"/>
                  </a:solidFill>
                </a:rPr>
                <a:t>Uwierzytelnia firmę jako podmiot – idealna dla spółek, biur rachunkowych </a:t>
              </a:r>
              <a:br>
                <a:rPr lang="pl-PL" sz="1300">
                  <a:solidFill>
                    <a:prstClr val="black"/>
                  </a:solidFill>
                </a:rPr>
              </a:br>
              <a:r>
                <a:rPr lang="pl-PL" sz="1300">
                  <a:solidFill>
                    <a:prstClr val="black"/>
                  </a:solidFill>
                </a:rPr>
                <a:t>i organizacji.</a:t>
              </a:r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C213CF78-13F1-0851-3767-07FC44231C8D}"/>
                </a:ext>
              </a:extLst>
            </p:cNvPr>
            <p:cNvSpPr/>
            <p:nvPr/>
          </p:nvSpPr>
          <p:spPr bwMode="auto">
            <a:xfrm>
              <a:off x="3717541" y="2701446"/>
              <a:ext cx="363206" cy="36320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7AE429E-95C6-C262-0570-014BF873B0F4}"/>
              </a:ext>
            </a:extLst>
          </p:cNvPr>
          <p:cNvGrpSpPr/>
          <p:nvPr/>
        </p:nvGrpSpPr>
        <p:grpSpPr>
          <a:xfrm>
            <a:off x="4968099" y="2934748"/>
            <a:ext cx="2183368" cy="3421603"/>
            <a:chOff x="5064378" y="2701446"/>
            <a:chExt cx="2183368" cy="3421603"/>
          </a:xfrm>
        </p:grpSpPr>
        <p:sp>
          <p:nvSpPr>
            <p:cNvPr id="20" name="Shape 2">
              <a:extLst>
                <a:ext uri="{FF2B5EF4-FFF2-40B4-BE49-F238E27FC236}">
                  <a16:creationId xmlns:a16="http://schemas.microsoft.com/office/drawing/2014/main" id="{A1A9A184-EF7B-5210-60F7-60D6F101725F}"/>
                </a:ext>
              </a:extLst>
            </p:cNvPr>
            <p:cNvSpPr/>
            <p:nvPr/>
          </p:nvSpPr>
          <p:spPr>
            <a:xfrm>
              <a:off x="5064378" y="2883049"/>
              <a:ext cx="2183368" cy="3240000"/>
            </a:xfrm>
            <a:prstGeom prst="roundRect">
              <a:avLst>
                <a:gd name="adj" fmla="val 3424"/>
              </a:avLst>
            </a:prstGeom>
            <a:solidFill>
              <a:schemeClr val="bg1"/>
            </a:solidFill>
            <a:ln w="3175">
              <a:solidFill>
                <a:schemeClr val="accent4"/>
              </a:solidFill>
              <a:prstDash val="solid"/>
            </a:ln>
          </p:spPr>
          <p:txBody>
            <a:bodyPr lIns="108000" tIns="936000" rIns="108000"/>
            <a:lstStyle/>
            <a:p>
              <a:pPr algn="ctr" defTabSz="761970"/>
              <a:r>
                <a:rPr lang="pl-PL" sz="1600" b="1">
                  <a:solidFill>
                    <a:srgbClr val="0066CC"/>
                  </a:solidFill>
                </a:rPr>
                <a:t>Kwalifikowany podpis elektroniczny </a:t>
              </a:r>
              <a:endParaRPr lang="pl-PL" sz="1600">
                <a:solidFill>
                  <a:prstClr val="black"/>
                </a:solidFill>
              </a:endParaRPr>
            </a:p>
            <a:p>
              <a:pPr algn="ctr" defTabSz="761970"/>
              <a:endParaRPr lang="pl-PL" sz="1300">
                <a:solidFill>
                  <a:prstClr val="black"/>
                </a:solidFill>
              </a:endParaRPr>
            </a:p>
            <a:p>
              <a:pPr algn="ctr" defTabSz="761970"/>
              <a:r>
                <a:rPr lang="pl-PL" sz="1300">
                  <a:solidFill>
                    <a:prstClr val="black"/>
                  </a:solidFill>
                </a:rPr>
                <a:t>Uwierzytelnia konkretną osobę – świetny dla JDG </a:t>
              </a:r>
              <a:br>
                <a:rPr lang="pl-PL" sz="1300">
                  <a:solidFill>
                    <a:prstClr val="black"/>
                  </a:solidFill>
                </a:rPr>
              </a:br>
              <a:r>
                <a:rPr lang="pl-PL" sz="1300">
                  <a:solidFill>
                    <a:prstClr val="black"/>
                  </a:solidFill>
                </a:rPr>
                <a:t>i małych przedsiębiorstw.</a:t>
              </a:r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6D468F46-CA18-46E3-1BE6-BB3BED3FC3AA}"/>
                </a:ext>
              </a:extLst>
            </p:cNvPr>
            <p:cNvSpPr/>
            <p:nvPr/>
          </p:nvSpPr>
          <p:spPr bwMode="auto">
            <a:xfrm>
              <a:off x="5974459" y="2701446"/>
              <a:ext cx="363206" cy="363206"/>
            </a:xfrm>
            <a:prstGeom prst="ellipse">
              <a:avLst/>
            </a:prstGeom>
            <a:solidFill>
              <a:srgbClr val="0066CC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6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593D369-A9EE-131A-761E-036BE12EF062}"/>
              </a:ext>
            </a:extLst>
          </p:cNvPr>
          <p:cNvGrpSpPr/>
          <p:nvPr/>
        </p:nvGrpSpPr>
        <p:grpSpPr>
          <a:xfrm>
            <a:off x="7307406" y="2934748"/>
            <a:ext cx="2183368" cy="3421603"/>
            <a:chOff x="7321135" y="2701446"/>
            <a:chExt cx="2183368" cy="3421603"/>
          </a:xfrm>
        </p:grpSpPr>
        <p:sp>
          <p:nvSpPr>
            <p:cNvPr id="18" name="Shape 2">
              <a:extLst>
                <a:ext uri="{FF2B5EF4-FFF2-40B4-BE49-F238E27FC236}">
                  <a16:creationId xmlns:a16="http://schemas.microsoft.com/office/drawing/2014/main" id="{47916FDD-CEF0-C7AA-2830-F5710233375E}"/>
                </a:ext>
              </a:extLst>
            </p:cNvPr>
            <p:cNvSpPr/>
            <p:nvPr/>
          </p:nvSpPr>
          <p:spPr>
            <a:xfrm>
              <a:off x="7321135" y="2883049"/>
              <a:ext cx="2183368" cy="3240000"/>
            </a:xfrm>
            <a:prstGeom prst="roundRect">
              <a:avLst>
                <a:gd name="adj" fmla="val 2371"/>
              </a:avLst>
            </a:prstGeom>
            <a:solidFill>
              <a:schemeClr val="bg1"/>
            </a:solidFill>
            <a:ln w="3175">
              <a:solidFill>
                <a:schemeClr val="accent4"/>
              </a:solidFill>
              <a:prstDash val="solid"/>
            </a:ln>
          </p:spPr>
          <p:txBody>
            <a:bodyPr lIns="108000" tIns="936000" rIns="108000"/>
            <a:lstStyle/>
            <a:p>
              <a:pPr algn="ctr" defTabSz="761970"/>
              <a:r>
                <a:rPr lang="pl-PL" sz="1600" b="1">
                  <a:solidFill>
                    <a:schemeClr val="accent3"/>
                  </a:solidFill>
                </a:rPr>
                <a:t>Krajowy Węzeł </a:t>
              </a:r>
              <a:endParaRPr lang="pl-PL" sz="1600">
                <a:solidFill>
                  <a:prstClr val="black"/>
                </a:solidFill>
              </a:endParaRPr>
            </a:p>
            <a:p>
              <a:pPr algn="ctr" defTabSz="761970"/>
              <a:endParaRPr lang="pl-PL" sz="1300">
                <a:solidFill>
                  <a:prstClr val="black"/>
                </a:solidFill>
              </a:endParaRPr>
            </a:p>
            <a:p>
              <a:pPr algn="ctr" defTabSz="761970"/>
              <a:r>
                <a:rPr lang="pl-PL" sz="1300">
                  <a:solidFill>
                    <a:prstClr val="black"/>
                  </a:solidFill>
                </a:rPr>
                <a:t>(profil zaufany, e‑Dowód, mObywatel, bankowość)</a:t>
              </a:r>
              <a:br>
                <a:rPr lang="pl-PL" sz="1300">
                  <a:solidFill>
                    <a:prstClr val="black"/>
                  </a:solidFill>
                </a:rPr>
              </a:br>
              <a:r>
                <a:rPr lang="pl-PL" sz="1300">
                  <a:solidFill>
                    <a:prstClr val="black"/>
                  </a:solidFill>
                </a:rPr>
                <a:t>Dobre rozwiązanie do jednorazowych działań, ale niepraktyczne w codziennym fakturowaniu.</a:t>
              </a:r>
            </a:p>
          </p:txBody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4E6F3F3E-095A-9349-1E74-AFDB9474EA3C}"/>
                </a:ext>
              </a:extLst>
            </p:cNvPr>
            <p:cNvSpPr/>
            <p:nvPr/>
          </p:nvSpPr>
          <p:spPr bwMode="auto">
            <a:xfrm>
              <a:off x="8157827" y="2701446"/>
              <a:ext cx="363206" cy="363206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EA6CA3EC-8770-420F-FC81-4ED729E97BE6}"/>
              </a:ext>
            </a:extLst>
          </p:cNvPr>
          <p:cNvGrpSpPr/>
          <p:nvPr/>
        </p:nvGrpSpPr>
        <p:grpSpPr>
          <a:xfrm>
            <a:off x="9646713" y="2934748"/>
            <a:ext cx="2183368" cy="3421603"/>
            <a:chOff x="9577892" y="2701446"/>
            <a:chExt cx="2183368" cy="3421603"/>
          </a:xfrm>
        </p:grpSpPr>
        <p:sp>
          <p:nvSpPr>
            <p:cNvPr id="16" name="Shape 2">
              <a:extLst>
                <a:ext uri="{FF2B5EF4-FFF2-40B4-BE49-F238E27FC236}">
                  <a16:creationId xmlns:a16="http://schemas.microsoft.com/office/drawing/2014/main" id="{034C0A14-A68F-6869-BA0F-5D3D5B7BC38A}"/>
                </a:ext>
              </a:extLst>
            </p:cNvPr>
            <p:cNvSpPr/>
            <p:nvPr/>
          </p:nvSpPr>
          <p:spPr>
            <a:xfrm>
              <a:off x="9577892" y="2883049"/>
              <a:ext cx="2183368" cy="3240000"/>
            </a:xfrm>
            <a:prstGeom prst="roundRect">
              <a:avLst>
                <a:gd name="adj" fmla="val 2634"/>
              </a:avLst>
            </a:prstGeom>
            <a:solidFill>
              <a:schemeClr val="bg1"/>
            </a:solidFill>
            <a:ln w="3175">
              <a:solidFill>
                <a:schemeClr val="accent4"/>
              </a:solidFill>
              <a:prstDash val="solid"/>
            </a:ln>
          </p:spPr>
          <p:txBody>
            <a:bodyPr lIns="108000" tIns="936000" rIns="108000" bIns="45720" anchor="t"/>
            <a:lstStyle/>
            <a:p>
              <a:pPr algn="ctr" defTabSz="761970"/>
              <a:r>
                <a:rPr lang="pl-PL" sz="1600" b="1">
                  <a:solidFill>
                    <a:srgbClr val="333399"/>
                  </a:solidFill>
                </a:rPr>
                <a:t>Certyfikat KSeF </a:t>
              </a:r>
              <a:endParaRPr lang="pl-PL" sz="1600">
                <a:solidFill>
                  <a:prstClr val="black"/>
                </a:solidFill>
              </a:endParaRPr>
            </a:p>
            <a:p>
              <a:pPr algn="ctr" defTabSz="761970"/>
              <a:endParaRPr lang="pl-PL" sz="1300">
                <a:solidFill>
                  <a:prstClr val="black"/>
                </a:solidFill>
              </a:endParaRPr>
            </a:p>
            <a:p>
              <a:pPr algn="ctr" defTabSz="761970"/>
              <a:r>
                <a:rPr lang="pl-PL" sz="1300">
                  <a:solidFill>
                    <a:prstClr val="black"/>
                  </a:solidFill>
                </a:rPr>
                <a:t>Wykorzystywany głównie </a:t>
              </a:r>
              <a:br>
                <a:rPr lang="pl-PL" sz="1300"/>
              </a:br>
              <a:r>
                <a:rPr lang="pl-PL" sz="1300">
                  <a:solidFill>
                    <a:prstClr val="black"/>
                  </a:solidFill>
                </a:rPr>
                <a:t>w systemach księgowych lub integracjach API. Aby uzyskać certyfikat KSeF należy skorzystać z metody 1, 2 lub 3. Certyfikat KSeF jest następcą  </a:t>
              </a:r>
              <a:r>
                <a:rPr lang="pl-PL" sz="1300" err="1">
                  <a:solidFill>
                    <a:prstClr val="black"/>
                  </a:solidFill>
                </a:rPr>
                <a:t>tokenów</a:t>
              </a:r>
              <a:r>
                <a:rPr lang="pl-PL" sz="1300">
                  <a:solidFill>
                    <a:prstClr val="black"/>
                  </a:solidFill>
                </a:rPr>
                <a:t> które pozostają aktywne do 31.12.2026</a:t>
              </a:r>
              <a:endParaRPr lang="pl-PL" sz="1300">
                <a:solidFill>
                  <a:prstClr val="black"/>
                </a:solidFill>
                <a:ea typeface="Calibri"/>
                <a:cs typeface="Calibri"/>
              </a:endParaRPr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40E6181-94E6-E699-276F-72FA424FE084}"/>
                </a:ext>
              </a:extLst>
            </p:cNvPr>
            <p:cNvSpPr/>
            <p:nvPr/>
          </p:nvSpPr>
          <p:spPr bwMode="auto">
            <a:xfrm>
              <a:off x="10487973" y="2701446"/>
              <a:ext cx="363206" cy="363206"/>
            </a:xfrm>
            <a:prstGeom prst="ellipse">
              <a:avLst/>
            </a:prstGeom>
            <a:solidFill>
              <a:srgbClr val="333399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6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4" name="Symbol zastępczy zawartości 7">
            <a:extLst>
              <a:ext uri="{FF2B5EF4-FFF2-40B4-BE49-F238E27FC236}">
                <a16:creationId xmlns:a16="http://schemas.microsoft.com/office/drawing/2014/main" id="{B4FB7919-7EA0-D5D2-61BB-64A1BAC11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247741"/>
            <a:ext cx="1551709" cy="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3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zablon prezentacji 16x9_ADS" id="{8E950A7C-26BD-412B-892C-6C66C507764A}" vid="{3FAA4CB5-A0D7-4C33-B736-099BE4D2CB46}"/>
    </a:ext>
  </a:extLst>
</a:theme>
</file>

<file path=ppt/theme/theme2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4CA11F6713E441B4E74FD017D3449B" ma:contentTypeVersion="18" ma:contentTypeDescription="Utwórz nowy dokument." ma:contentTypeScope="" ma:versionID="19884740d779d9904ccc05175d35a681">
  <xsd:schema xmlns:xsd="http://www.w3.org/2001/XMLSchema" xmlns:xs="http://www.w3.org/2001/XMLSchema" xmlns:p="http://schemas.microsoft.com/office/2006/metadata/properties" xmlns:ns2="7053a764-f245-4833-827f-558a4b1d170b" xmlns:ns3="124cea09-c22d-439e-b6c3-f5669fbb24c8" targetNamespace="http://schemas.microsoft.com/office/2006/metadata/properties" ma:root="true" ma:fieldsID="94c3b0ce97f6f9f4ef49b36bb26ec221" ns2:_="" ns3:_="">
    <xsd:import namespace="7053a764-f245-4833-827f-558a4b1d170b"/>
    <xsd:import namespace="124cea09-c22d-439e-b6c3-f5669fbb24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3a764-f245-4833-827f-558a4b1d17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ce7226d7-9e4f-4982-be39-03ad4f2553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cea09-c22d-439e-b6c3-f5669fbb24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ede1e01-0eee-4b6c-8248-c8cc027e13c8}" ma:internalName="TaxCatchAll" ma:showField="CatchAllData" ma:web="124cea09-c22d-439e-b6c3-f5669fbb24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4cea09-c22d-439e-b6c3-f5669fbb24c8" xsi:nil="true"/>
    <lcf76f155ced4ddcb4097134ff3c332f xmlns="7053a764-f245-4833-827f-558a4b1d17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3CF8B-D216-4702-9AE2-68BFCE78BC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77AF6F-1356-4AE5-814D-081BA2A5EDC2}">
  <ds:schemaRefs>
    <ds:schemaRef ds:uri="124cea09-c22d-439e-b6c3-f5669fbb24c8"/>
    <ds:schemaRef ds:uri="7053a764-f245-4833-827f-558a4b1d17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8D25C32-D3AE-4067-9C66-432030C5A353}">
  <ds:schemaRefs>
    <ds:schemaRef ds:uri="124cea09-c22d-439e-b6c3-f5669fbb24c8"/>
    <ds:schemaRef ds:uri="7053a764-f245-4833-827f-558a4b1d17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b83eb73-1339-4c09-b43c-88ef2eea0029}" enabled="1" method="Standard" siteId="{88152bde-cfa3-4a5c-b981-a785c624bb4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ADS_szablon prezentacji 16x9_pl</Template>
  <Application>Microsoft Office PowerPoint</Application>
  <PresentationFormat>Panoramiczny</PresentationFormat>
  <Slides>43</Slides>
  <Notes>3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szablon_prezentacji_16x9</vt:lpstr>
      <vt:lpstr>Prezentacja programu PowerPoint</vt:lpstr>
      <vt:lpstr>Czy KSeF i pieczęć elektroniczna  to dobre połączenie?</vt:lpstr>
      <vt:lpstr>Agenda</vt:lpstr>
      <vt:lpstr>Prezentacja programu PowerPoint</vt:lpstr>
      <vt:lpstr>Prezentacja programu PowerPoint</vt:lpstr>
      <vt:lpstr>KSeF – harmonogram</vt:lpstr>
      <vt:lpstr>Prezentacja programu PowerPoint</vt:lpstr>
      <vt:lpstr>Prezentacja programu PowerPoint</vt:lpstr>
      <vt:lpstr>Jak uwierzytelnić się w KSeF?</vt:lpstr>
      <vt:lpstr>Formularz ZAW‑FA</vt:lpstr>
      <vt:lpstr>Pieczęć kwalifikowana – najlepsza, gdy loguje się firma</vt:lpstr>
      <vt:lpstr>Porównanie metod uwierzytelniania w KSeF</vt:lpstr>
      <vt:lpstr>Krajowe środki identyfikacji elektronicznej</vt:lpstr>
      <vt:lpstr>Krajowe środki vs certyfikat kwalifikowany</vt:lpstr>
      <vt:lpstr>Prezentacja programu PowerPoint</vt:lpstr>
      <vt:lpstr>Logowanie do KSeF: Aplikacja Podatnika KSeF  – certyfikat kwalifikowany (e-podpis lub e-pieczęć)</vt:lpstr>
      <vt:lpstr>Wybierz sposób logowania</vt:lpstr>
      <vt:lpstr>Wprowadź kontekst logowania</vt:lpstr>
      <vt:lpstr>Wskaż czy certyfikat zawiera PESEL lub NIP</vt:lpstr>
      <vt:lpstr>Użyj pieczęci lub podpisu kwalifikowanego</vt:lpstr>
      <vt:lpstr>Podpisz i dodaj plik</vt:lpstr>
      <vt:lpstr>Jak opieczętować/podpisać żądanie autoryzacyjne</vt:lpstr>
      <vt:lpstr>Korzystaj z KSeF</vt:lpstr>
      <vt:lpstr>Jak wygląda dokument PDF z pieczęcią w Adobe</vt:lpstr>
      <vt:lpstr>Prezentacja programu PowerPoint</vt:lpstr>
      <vt:lpstr>Dostawca usług zaufania</vt:lpstr>
      <vt:lpstr>Dostawca usług zaufania</vt:lpstr>
      <vt:lpstr>Pieczęć elektroniczna</vt:lpstr>
      <vt:lpstr>Cechy pieczęci elektronicznej</vt:lpstr>
      <vt:lpstr>Skutki prawne pieczęci elektronicznych</vt:lpstr>
      <vt:lpstr>Krajowe skutki prawne pieczęci elektronicznych</vt:lpstr>
      <vt:lpstr>Porównanie podpisu i pieczęci</vt:lpstr>
      <vt:lpstr>Pieczęć elektroniczna  – wykorzystanie</vt:lpstr>
      <vt:lpstr>Pieczęć elektroniczna – zastosowanie</vt:lpstr>
      <vt:lpstr>Rodzaje pieczęci elektronicznej</vt:lpstr>
      <vt:lpstr>Jak uzyskać pieczęć elektroniczną? </vt:lpstr>
      <vt:lpstr>Pieczęć elektroniczna a KSeF</vt:lpstr>
      <vt:lpstr>Chcesz używać w swoich procesach biznesowych usług zaufania,  czyli: pieczęci elektronicznej, podpisów elektronicznych, e-Doręczeń?   Zgłoś się do nas, pomagamy wdrożyć te usługi w firmach, zgodnie  z aktualnymi regulacjami, w sposób przyjazny dla użytkownika i w opłacalnym modelu biznesowym.  Skontaktuj się z nami:</vt:lpstr>
      <vt:lpstr>Dziękujemy za uwagę</vt:lpstr>
      <vt:lpstr>Zainteresowany?</vt:lpstr>
      <vt:lpstr>Prezentacja programu PowerPoint</vt:lpstr>
      <vt:lpstr>Prezentacja programu PowerPoint</vt:lpstr>
      <vt:lpstr>Zastrzeżenia prawne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Gołaś Grażyna</dc:creator>
  <cp:revision>3</cp:revision>
  <cp:lastPrinted>2013-04-25T15:22:59Z</cp:lastPrinted>
  <dcterms:created xsi:type="dcterms:W3CDTF">2021-09-01T08:25:26Z</dcterms:created>
  <dcterms:modified xsi:type="dcterms:W3CDTF">2026-02-25T08:34:27Z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2021-02-23T09:23:20Z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4fc47e61-236a-4838-8097-23ef62416f83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0x010100E94CA11F6713E441B4E74FD017D3449B</vt:lpwstr>
  </property>
  <property fmtid="{D5CDD505-2E9C-101B-9397-08002B2CF9AE}" pid="10" name="MediaServiceImageTags">
    <vt:lpwstr/>
  </property>
</Properties>
</file>